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305" r:id="rId5"/>
    <p:sldId id="315" r:id="rId6"/>
    <p:sldId id="312" r:id="rId7"/>
    <p:sldId id="313" r:id="rId8"/>
    <p:sldId id="314" r:id="rId9"/>
    <p:sldId id="306" r:id="rId10"/>
    <p:sldId id="299" r:id="rId11"/>
    <p:sldId id="308" r:id="rId12"/>
    <p:sldId id="307" r:id="rId13"/>
    <p:sldId id="281" r:id="rId14"/>
    <p:sldId id="300" r:id="rId15"/>
    <p:sldId id="316" r:id="rId16"/>
    <p:sldId id="304" r:id="rId17"/>
    <p:sldId id="291" r:id="rId18"/>
    <p:sldId id="320" r:id="rId19"/>
    <p:sldId id="297" r:id="rId20"/>
    <p:sldId id="301" r:id="rId21"/>
    <p:sldId id="30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howGuides="1">
      <p:cViewPr>
        <p:scale>
          <a:sx n="70" d="100"/>
          <a:sy n="70" d="100"/>
        </p:scale>
        <p:origin x="536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2020/21</c:v>
                </c:pt>
              </c:strCache>
            </c:strRef>
          </c:tx>
          <c:spPr>
            <a:ln w="28575" cap="rnd">
              <a:solidFill>
                <a:srgbClr val="FF8300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1">
                  <c:v>Quarter 1</c:v>
                </c:pt>
                <c:pt idx="2">
                  <c:v>Quarter 2</c:v>
                </c:pt>
                <c:pt idx="3">
                  <c:v>Quarter 3</c:v>
                </c:pt>
                <c:pt idx="4">
                  <c:v>Quarter 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55</c:v>
                </c:pt>
                <c:pt idx="2">
                  <c:v>126</c:v>
                </c:pt>
                <c:pt idx="3">
                  <c:v>206</c:v>
                </c:pt>
                <c:pt idx="4">
                  <c:v>277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7C-43E4-A954-701BF660FD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2021/22</c:v>
                </c:pt>
              </c:strCache>
            </c:strRef>
          </c:tx>
          <c:spPr>
            <a:ln w="28575" cap="rnd">
              <a:solidFill>
                <a:srgbClr val="FF5F00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1">
                  <c:v>Quarter 1</c:v>
                </c:pt>
                <c:pt idx="2">
                  <c:v>Quarter 2</c:v>
                </c:pt>
                <c:pt idx="3">
                  <c:v>Quarter 3</c:v>
                </c:pt>
                <c:pt idx="4">
                  <c:v>Quarter 4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116</c:v>
                </c:pt>
                <c:pt idx="2">
                  <c:v>240</c:v>
                </c:pt>
                <c:pt idx="3">
                  <c:v>382</c:v>
                </c:pt>
                <c:pt idx="4">
                  <c:v>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7C-43E4-A954-701BF660FD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2022/23</c:v>
                </c:pt>
              </c:strCache>
            </c:strRef>
          </c:tx>
          <c:spPr>
            <a:ln w="28575" cap="rnd">
              <a:solidFill>
                <a:srgbClr val="0A2240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1">
                  <c:v>Quarter 1</c:v>
                </c:pt>
                <c:pt idx="2">
                  <c:v>Quarter 2</c:v>
                </c:pt>
                <c:pt idx="3">
                  <c:v>Quarter 3</c:v>
                </c:pt>
                <c:pt idx="4">
                  <c:v>Quarter 4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217</c:v>
                </c:pt>
                <c:pt idx="2">
                  <c:v>432</c:v>
                </c:pt>
                <c:pt idx="3">
                  <c:v>641</c:v>
                </c:pt>
                <c:pt idx="4">
                  <c:v>885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7C-43E4-A954-701BF660F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7099328"/>
        <c:axId val="1797099744"/>
      </c:lineChart>
      <c:catAx>
        <c:axId val="179709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A224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7099744"/>
        <c:crosses val="autoZero"/>
        <c:auto val="1"/>
        <c:lblAlgn val="ctr"/>
        <c:lblOffset val="100"/>
        <c:noMultiLvlLbl val="0"/>
      </c:catAx>
      <c:valAx>
        <c:axId val="179709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FF5F00">
                  <a:lumMod val="20000"/>
                  <a:lumOff val="80000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A224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709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A224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>
      <a:solidFill>
        <a:srgbClr val="002060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672366537418439E-2"/>
          <c:y val="3.7012607392145742E-2"/>
          <c:w val="0.92080345896893867"/>
          <c:h val="0.6264024137974629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Suicide/self harm</c:v>
                </c:pt>
              </c:strCache>
            </c:strRef>
          </c:tx>
          <c:spPr>
            <a:ln w="28575" cap="rnd">
              <a:solidFill>
                <a:srgbClr val="FF5F00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69</c:v>
                </c:pt>
                <c:pt idx="1">
                  <c:v>75</c:v>
                </c:pt>
                <c:pt idx="2">
                  <c:v>73</c:v>
                </c:pt>
                <c:pt idx="3">
                  <c:v>76</c:v>
                </c:pt>
                <c:pt idx="4">
                  <c:v>70</c:v>
                </c:pt>
                <c:pt idx="5">
                  <c:v>69</c:v>
                </c:pt>
                <c:pt idx="6">
                  <c:v>69</c:v>
                </c:pt>
                <c:pt idx="7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BA-475A-B040-0CFF294564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Mental health</c:v>
                </c:pt>
              </c:strCache>
            </c:strRef>
          </c:tx>
          <c:spPr>
            <a:ln w="28575" cap="rnd">
              <a:solidFill>
                <a:srgbClr val="0A2240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41</c:v>
                </c:pt>
                <c:pt idx="1">
                  <c:v>54</c:v>
                </c:pt>
                <c:pt idx="2">
                  <c:v>54</c:v>
                </c:pt>
                <c:pt idx="3">
                  <c:v>59</c:v>
                </c:pt>
                <c:pt idx="4">
                  <c:v>59</c:v>
                </c:pt>
                <c:pt idx="5">
                  <c:v>64</c:v>
                </c:pt>
                <c:pt idx="6">
                  <c:v>62</c:v>
                </c:pt>
                <c:pt idx="7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BA-475A-B040-0CFF294564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Criminal offences</c:v>
                </c:pt>
              </c:strCache>
            </c:strRef>
          </c:tx>
          <c:spPr>
            <a:ln w="28575" cap="rnd">
              <a:solidFill>
                <a:srgbClr val="005AA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31</c:v>
                </c:pt>
                <c:pt idx="1">
                  <c:v>28</c:v>
                </c:pt>
                <c:pt idx="2">
                  <c:v>24</c:v>
                </c:pt>
                <c:pt idx="3">
                  <c:v>18</c:v>
                </c:pt>
                <c:pt idx="4">
                  <c:v>25</c:v>
                </c:pt>
                <c:pt idx="5">
                  <c:v>17</c:v>
                </c:pt>
                <c:pt idx="6">
                  <c:v>39</c:v>
                </c:pt>
                <c:pt idx="7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BA-475A-B040-0CFF294564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Drug misuse</c:v>
                </c:pt>
              </c:strCache>
            </c:strRef>
          </c:tx>
          <c:spPr>
            <a:ln w="28575" cap="rnd">
              <a:solidFill>
                <a:srgbClr val="410099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14</c:v>
                </c:pt>
                <c:pt idx="1">
                  <c:v>13</c:v>
                </c:pt>
                <c:pt idx="2">
                  <c:v>11</c:v>
                </c:pt>
                <c:pt idx="3">
                  <c:v>17</c:v>
                </c:pt>
                <c:pt idx="4">
                  <c:v>15</c:v>
                </c:pt>
                <c:pt idx="5">
                  <c:v>20</c:v>
                </c:pt>
                <c:pt idx="6">
                  <c:v>22</c:v>
                </c:pt>
                <c:pt idx="7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FBA-475A-B040-0CFF2945647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Alcohol misuse*</c:v>
                </c:pt>
              </c:strCache>
            </c:strRef>
          </c:tx>
          <c:spPr>
            <a:ln w="28575" cap="rnd">
              <a:solidFill>
                <a:srgbClr val="00CE7C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</c:v>
                </c:pt>
                <c:pt idx="1">
                  <c:v>10</c:v>
                </c:pt>
                <c:pt idx="2">
                  <c:v>9</c:v>
                </c:pt>
                <c:pt idx="3">
                  <c:v>10</c:v>
                </c:pt>
                <c:pt idx="4">
                  <c:v>13</c:v>
                </c:pt>
                <c:pt idx="5">
                  <c:v>49</c:v>
                </c:pt>
                <c:pt idx="6">
                  <c:v>20</c:v>
                </c:pt>
                <c:pt idx="7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FBA-475A-B040-0CFF294564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9127295"/>
        <c:axId val="1049131039"/>
      </c:lineChart>
      <c:catAx>
        <c:axId val="1049127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9131039"/>
        <c:crosses val="autoZero"/>
        <c:auto val="1"/>
        <c:lblAlgn val="ctr"/>
        <c:lblOffset val="100"/>
        <c:noMultiLvlLbl val="0"/>
      </c:catAx>
      <c:valAx>
        <c:axId val="10491310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91272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4181204094698905E-2"/>
          <c:y val="0.77005076768116332"/>
          <c:w val="0.89848966613672498"/>
          <c:h val="0.134387555788823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FF5F00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C583-4D77-A80D-7C0B245C985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C583-4D77-A80D-7C0B245C985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0.71</c:v>
                </c:pt>
                <c:pt idx="1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83-4D77-A80D-7C0B245C9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2A6-47B6-9D0D-E9E00F48EBC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72A6-47B6-9D0D-E9E00F48EBC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A6-47B6-9D0D-E9E00F48EB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 baseline="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PGSI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Residential</c:v>
                </c:pt>
              </c:strCache>
            </c:strRef>
          </c:tx>
          <c:spPr>
            <a:ln w="28575" cap="rnd">
              <a:solidFill>
                <a:srgbClr val="0A2240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Start of treatment</c:v>
                </c:pt>
                <c:pt idx="1">
                  <c:v>End of
treatment</c:v>
                </c:pt>
                <c:pt idx="2">
                  <c:v>+3 months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4</c:v>
                </c:pt>
                <c:pt idx="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1B-470B-9FE7-D4C89DE613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R&amp;C</c:v>
                </c:pt>
              </c:strCache>
            </c:strRef>
          </c:tx>
          <c:spPr>
            <a:ln w="28575" cap="rnd">
              <a:solidFill>
                <a:srgbClr val="FF5F00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Start of treatment</c:v>
                </c:pt>
                <c:pt idx="1">
                  <c:v>End of
treatment</c:v>
                </c:pt>
                <c:pt idx="2">
                  <c:v>+3 months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17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1B-470B-9FE7-D4C89DE61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3081648"/>
        <c:axId val="1583080400"/>
      </c:lineChart>
      <c:catAx>
        <c:axId val="158308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A224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080400"/>
        <c:crosses val="autoZero"/>
        <c:auto val="1"/>
        <c:lblAlgn val="ctr"/>
        <c:lblOffset val="100"/>
        <c:noMultiLvlLbl val="0"/>
      </c:catAx>
      <c:valAx>
        <c:axId val="158308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A224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158308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rgbClr val="0A224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r>
              <a:rPr lang="en-GB" b="1" i="0" baseline="0" dirty="0">
                <a:latin typeface="Arial" panose="020B0604020202020204" pitchFamily="34" charset="0"/>
              </a:rPr>
              <a:t>CORE-10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rgbClr val="0A224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Residential</c:v>
                </c:pt>
              </c:strCache>
            </c:strRef>
          </c:tx>
          <c:spPr>
            <a:ln w="28575" cap="rnd">
              <a:solidFill>
                <a:srgbClr val="0A2240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Start of treatment</c:v>
                </c:pt>
                <c:pt idx="1">
                  <c:v>End of
treatment</c:v>
                </c:pt>
                <c:pt idx="2">
                  <c:v>+3 months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4.3</c:v>
                </c:pt>
                <c:pt idx="2">
                  <c:v>8.42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93-4C04-A794-603BC1E884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R&amp;C</c:v>
                </c:pt>
              </c:strCache>
            </c:strRef>
          </c:tx>
          <c:spPr>
            <a:ln w="28575" cap="rnd">
              <a:solidFill>
                <a:srgbClr val="FF5F00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Start of treatment</c:v>
                </c:pt>
                <c:pt idx="1">
                  <c:v>End of
treatment</c:v>
                </c:pt>
                <c:pt idx="2">
                  <c:v>+3 months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14.8</c:v>
                </c:pt>
                <c:pt idx="1">
                  <c:v>7.05</c:v>
                </c:pt>
                <c:pt idx="2">
                  <c:v>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93-4C04-A794-603BC1E88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3081648"/>
        <c:axId val="1583080400"/>
      </c:lineChart>
      <c:catAx>
        <c:axId val="158308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A224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080400"/>
        <c:crosses val="autoZero"/>
        <c:auto val="1"/>
        <c:lblAlgn val="ctr"/>
        <c:lblOffset val="100"/>
        <c:noMultiLvlLbl val="0"/>
      </c:catAx>
      <c:valAx>
        <c:axId val="158308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A224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08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47343215530477"/>
          <c:y val="0.93071725032425423"/>
          <c:w val="0.51053135689390461"/>
          <c:h val="5.2810635538261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A224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rgbClr val="0A224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7AA176-3051-4142-9800-740E057DAD68}" type="datetimeFigureOut">
              <a:rPr lang="en-GB" smtClean="0"/>
              <a:t>18/07/2023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588E2-58E9-49DB-A31C-670FFC4756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74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1F012-993C-487D-8E52-DF80FBDB6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92613" y="1454149"/>
            <a:ext cx="7250111" cy="2046851"/>
          </a:xfrm>
        </p:spPr>
        <p:txBody>
          <a:bodyPr anchor="b"/>
          <a:lstStyle>
            <a:lvl1pPr algn="l">
              <a:lnSpc>
                <a:spcPts val="39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B0983C0-D873-485B-87B0-860092FB13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92613" y="3684181"/>
            <a:ext cx="7250112" cy="2037169"/>
          </a:xfrm>
        </p:spPr>
        <p:txBody>
          <a:bodyPr/>
          <a:lstStyle>
            <a:lvl1pPr>
              <a:lnSpc>
                <a:spcPts val="2700"/>
              </a:lnSpc>
              <a:spcBef>
                <a:spcPts val="0"/>
              </a:spcBef>
              <a:spcAft>
                <a:spcPts val="1400"/>
              </a:spcAft>
              <a:defRPr sz="2400" b="0">
                <a:solidFill>
                  <a:schemeClr val="bg1"/>
                </a:solidFill>
              </a:defRPr>
            </a:lvl1pPr>
            <a:lvl2pPr marL="0" indent="0">
              <a:lnSpc>
                <a:spcPts val="21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8A3E034-55CA-4550-82BB-7234E90B37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6000" y="2764465"/>
            <a:ext cx="2885763" cy="1600536"/>
          </a:xfrm>
        </p:spPr>
        <p:txBody>
          <a:bodyPr/>
          <a:lstStyle>
            <a:lvl1pPr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defRPr sz="1200" b="0">
                <a:solidFill>
                  <a:schemeClr val="bg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036ACA5-ED5B-48ED-89A7-A0E47F84BE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00" y="725177"/>
            <a:ext cx="2401219" cy="74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1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4E485DB3-58DF-409E-AB2B-FA26298BE5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E1F012-993C-487D-8E52-DF80FBDB6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92613" y="1454149"/>
            <a:ext cx="7250111" cy="2046851"/>
          </a:xfrm>
        </p:spPr>
        <p:txBody>
          <a:bodyPr anchor="b"/>
          <a:lstStyle>
            <a:lvl1pPr algn="l">
              <a:lnSpc>
                <a:spcPts val="39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B0983C0-D873-485B-87B0-860092FB13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92613" y="3684181"/>
            <a:ext cx="7250112" cy="2037169"/>
          </a:xfrm>
        </p:spPr>
        <p:txBody>
          <a:bodyPr/>
          <a:lstStyle>
            <a:lvl1pPr>
              <a:lnSpc>
                <a:spcPts val="2700"/>
              </a:lnSpc>
              <a:spcBef>
                <a:spcPts val="0"/>
              </a:spcBef>
              <a:spcAft>
                <a:spcPts val="1400"/>
              </a:spcAft>
              <a:defRPr sz="2400" b="0">
                <a:solidFill>
                  <a:schemeClr val="bg1"/>
                </a:solidFill>
              </a:defRPr>
            </a:lvl1pPr>
            <a:lvl2pPr marL="0" indent="0">
              <a:lnSpc>
                <a:spcPts val="21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8A3E034-55CA-4550-82BB-7234E90B37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6000" y="2764465"/>
            <a:ext cx="2885763" cy="1600536"/>
          </a:xfrm>
        </p:spPr>
        <p:txBody>
          <a:bodyPr/>
          <a:lstStyle>
            <a:lvl1pPr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defRPr sz="1200" b="0">
                <a:solidFill>
                  <a:schemeClr val="bg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39795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/divider slide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1549D3B-A286-4CF4-A569-A33B4FE9FCD1}"/>
              </a:ext>
            </a:extLst>
          </p:cNvPr>
          <p:cNvSpPr/>
          <p:nvPr userDrawn="1"/>
        </p:nvSpPr>
        <p:spPr>
          <a:xfrm>
            <a:off x="-12237" y="1197000"/>
            <a:ext cx="12204237" cy="46243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E1F012-993C-487D-8E52-DF80FBDB6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7024" y="1454149"/>
            <a:ext cx="4343290" cy="1560181"/>
          </a:xfrm>
        </p:spPr>
        <p:txBody>
          <a:bodyPr anchor="b"/>
          <a:lstStyle>
            <a:lvl1pPr algn="l">
              <a:lnSpc>
                <a:spcPts val="39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B0983C0-D873-485B-87B0-860092FB13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67023" y="3152553"/>
            <a:ext cx="4343290" cy="2340000"/>
          </a:xfrm>
        </p:spPr>
        <p:txBody>
          <a:bodyPr/>
          <a:lstStyle>
            <a:lvl1pPr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chemeClr val="bg1"/>
                </a:solidFill>
              </a:defRPr>
            </a:lvl1pPr>
            <a:lvl2pPr marL="0" indent="0">
              <a:lnSpc>
                <a:spcPts val="21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052B074-A74C-45C9-BF83-F30BE0872714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604246" y="6492875"/>
            <a:ext cx="1763753" cy="228600"/>
          </a:xfrm>
        </p:spPr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C9B1F6B-0FE0-4B39-855A-CA72CE0E69B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35640" y="6492875"/>
            <a:ext cx="1983442" cy="228600"/>
          </a:xfrm>
        </p:spPr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249194F-1AB1-4EA6-BB6E-05CE1B4C845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848000" y="6492875"/>
            <a:ext cx="792000" cy="228600"/>
          </a:xfrm>
        </p:spPr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pic>
        <p:nvPicPr>
          <p:cNvPr id="13" name="Picture 12" descr="Shape, polygon&#10;&#10;Description automatically generated">
            <a:extLst>
              <a:ext uri="{FF2B5EF4-FFF2-40B4-BE49-F238E27FC236}">
                <a16:creationId xmlns:a16="http://schemas.microsoft.com/office/drawing/2014/main" id="{149DD035-6333-4B30-8420-412D5ED1C6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  <p:pic>
        <p:nvPicPr>
          <p:cNvPr id="5" name="Picture 4" descr="Shape, polygon&#10;&#10;Description automatically generated">
            <a:extLst>
              <a:ext uri="{FF2B5EF4-FFF2-40B4-BE49-F238E27FC236}">
                <a16:creationId xmlns:a16="http://schemas.microsoft.com/office/drawing/2014/main" id="{2799198B-384A-4836-9C58-2CD839DDF5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00" y="2467433"/>
            <a:ext cx="5212090" cy="333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580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/divider slide 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4CD7B87-3D00-45E6-B027-A9AED3F108CD}"/>
              </a:ext>
            </a:extLst>
          </p:cNvPr>
          <p:cNvSpPr/>
          <p:nvPr userDrawn="1"/>
        </p:nvSpPr>
        <p:spPr>
          <a:xfrm>
            <a:off x="-12237" y="1197000"/>
            <a:ext cx="12204237" cy="46243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E1F012-993C-487D-8E52-DF80FBDB6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7024" y="1454149"/>
            <a:ext cx="4343290" cy="1560181"/>
          </a:xfrm>
        </p:spPr>
        <p:txBody>
          <a:bodyPr anchor="b"/>
          <a:lstStyle>
            <a:lvl1pPr algn="l">
              <a:lnSpc>
                <a:spcPts val="39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B0983C0-D873-485B-87B0-860092FB13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67023" y="3152553"/>
            <a:ext cx="4343290" cy="2340000"/>
          </a:xfrm>
        </p:spPr>
        <p:txBody>
          <a:bodyPr/>
          <a:lstStyle>
            <a:lvl1pPr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chemeClr val="bg1"/>
                </a:solidFill>
              </a:defRPr>
            </a:lvl1pPr>
            <a:lvl2pPr marL="0" indent="0">
              <a:lnSpc>
                <a:spcPts val="21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052B074-A74C-45C9-BF83-F30BE0872714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604246" y="6492875"/>
            <a:ext cx="1763753" cy="228600"/>
          </a:xfrm>
        </p:spPr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C9B1F6B-0FE0-4B39-855A-CA72CE0E69B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35640" y="6492875"/>
            <a:ext cx="1983442" cy="228600"/>
          </a:xfrm>
        </p:spPr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249194F-1AB1-4EA6-BB6E-05CE1B4C845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848000" y="6492875"/>
            <a:ext cx="792000" cy="228600"/>
          </a:xfrm>
        </p:spPr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pic>
        <p:nvPicPr>
          <p:cNvPr id="13" name="Picture 12" descr="Shape, polygon&#10;&#10;Description automatically generated">
            <a:extLst>
              <a:ext uri="{FF2B5EF4-FFF2-40B4-BE49-F238E27FC236}">
                <a16:creationId xmlns:a16="http://schemas.microsoft.com/office/drawing/2014/main" id="{149DD035-6333-4B30-8420-412D5ED1C6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  <p:pic>
        <p:nvPicPr>
          <p:cNvPr id="4" name="Picture 3" descr="Shape, polygon&#10;&#10;Description automatically generated">
            <a:extLst>
              <a:ext uri="{FF2B5EF4-FFF2-40B4-BE49-F238E27FC236}">
                <a16:creationId xmlns:a16="http://schemas.microsoft.com/office/drawing/2014/main" id="{C8F76C0C-8608-45D5-A804-F648B7FBE1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800" y="2467433"/>
            <a:ext cx="5212090" cy="333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55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54907-3A87-404A-858C-079CB5746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960A3-9CEC-4877-B13D-5520AA9E7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defRPr b="0"/>
            </a:lvl1pPr>
            <a:lvl2pPr marL="180000" indent="-180000">
              <a:buClr>
                <a:schemeClr val="tx2"/>
              </a:buClr>
              <a:buFont typeface="Arial" panose="020B0604020202020204" pitchFamily="34" charset="0"/>
              <a:buChar char="•"/>
              <a:defRPr/>
            </a:lvl2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62622-7639-4812-A70F-E283F4FB3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9B9D8-D9EE-4DA6-AD8B-1552C9CA1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D4B75-C466-4C35-A471-C07E60519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9930B5B-4361-4012-97E1-EAEC5A562D07}"/>
              </a:ext>
            </a:extLst>
          </p:cNvPr>
          <p:cNvCxnSpPr/>
          <p:nvPr userDrawn="1"/>
        </p:nvCxnSpPr>
        <p:spPr>
          <a:xfrm>
            <a:off x="536400" y="1085244"/>
            <a:ext cx="1110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8C09DCB7-5E40-4991-8FF1-D7963ADB5A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510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slide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1819D27-6781-41BC-BA68-861EABF82455}"/>
              </a:ext>
            </a:extLst>
          </p:cNvPr>
          <p:cNvSpPr/>
          <p:nvPr userDrawn="1"/>
        </p:nvSpPr>
        <p:spPr>
          <a:xfrm>
            <a:off x="-12237" y="1197000"/>
            <a:ext cx="12204237" cy="46243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354907-3A87-404A-858C-079CB5746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960A3-9CEC-4877-B13D-5520AA9E7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40" y="2541588"/>
            <a:ext cx="11104360" cy="3047413"/>
          </a:xfrm>
        </p:spPr>
        <p:txBody>
          <a:bodyPr/>
          <a:lstStyle>
            <a:lvl1pPr algn="ctr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chemeClr val="bg1"/>
                </a:solidFill>
              </a:defRPr>
            </a:lvl1pPr>
            <a:lvl2pPr marL="0" indent="0" algn="ctr">
              <a:lnSpc>
                <a:spcPts val="2900"/>
              </a:lnSpc>
              <a:spcBef>
                <a:spcPts val="1200"/>
              </a:spcBef>
              <a:spcAft>
                <a:spcPts val="0"/>
              </a:spcAft>
              <a:buNone/>
              <a:defRPr sz="1400" b="1">
                <a:solidFill>
                  <a:schemeClr val="bg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62622-7639-4812-A70F-E283F4FB3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9B9D8-D9EE-4DA6-AD8B-1552C9CA1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D4B75-C466-4C35-A471-C07E60519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8C09DCB7-5E40-4991-8FF1-D7963ADB5A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7CCB0019-DA1B-456F-8EA5-D22568C3B9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262" y="1726977"/>
            <a:ext cx="379477" cy="50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21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1819D27-6781-41BC-BA68-861EABF82455}"/>
              </a:ext>
            </a:extLst>
          </p:cNvPr>
          <p:cNvSpPr/>
          <p:nvPr userDrawn="1"/>
        </p:nvSpPr>
        <p:spPr>
          <a:xfrm>
            <a:off x="-12237" y="1197000"/>
            <a:ext cx="12204237" cy="46243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354907-3A87-404A-858C-079CB5746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960A3-9CEC-4877-B13D-5520AA9E7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40" y="2541588"/>
            <a:ext cx="11104360" cy="3047413"/>
          </a:xfrm>
        </p:spPr>
        <p:txBody>
          <a:bodyPr/>
          <a:lstStyle>
            <a:lvl1pPr algn="ctr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chemeClr val="bg1"/>
                </a:solidFill>
              </a:defRPr>
            </a:lvl1pPr>
            <a:lvl2pPr marL="0" indent="0" algn="ctr">
              <a:lnSpc>
                <a:spcPts val="2900"/>
              </a:lnSpc>
              <a:spcBef>
                <a:spcPts val="1200"/>
              </a:spcBef>
              <a:spcAft>
                <a:spcPts val="0"/>
              </a:spcAft>
              <a:buNone/>
              <a:defRPr sz="1400" b="1">
                <a:solidFill>
                  <a:schemeClr val="bg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62622-7639-4812-A70F-E283F4FB3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9B9D8-D9EE-4DA6-AD8B-1552C9CA1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D4B75-C466-4C35-A471-C07E60519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8C09DCB7-5E40-4991-8FF1-D7963ADB5A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7CCB0019-DA1B-456F-8EA5-D22568C3B9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262" y="1726977"/>
            <a:ext cx="379477" cy="50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344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imag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6FE00BE-6DC1-4864-A120-1AC9DA4317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198800"/>
            <a:ext cx="12192000" cy="462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354907-3A87-404A-858C-079CB5746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960A3-9CEC-4877-B13D-5520AA9E7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40" y="2061001"/>
            <a:ext cx="5128360" cy="1872000"/>
          </a:xfrm>
        </p:spPr>
        <p:txBody>
          <a:bodyPr/>
          <a:lstStyle>
            <a:lvl1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  <a:lvl2pPr marL="0" indent="0" algn="l">
              <a:lnSpc>
                <a:spcPts val="2000"/>
              </a:lnSpc>
              <a:spcBef>
                <a:spcPts val="0"/>
              </a:spcBef>
              <a:buNone/>
              <a:defRPr sz="1100" b="1">
                <a:solidFill>
                  <a:schemeClr val="bg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62622-7639-4812-A70F-E283F4FB3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9B9D8-D9EE-4DA6-AD8B-1552C9CA1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D4B75-C466-4C35-A471-C07E60519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8C09DCB7-5E40-4991-8FF1-D7963ADB5A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739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image - Mar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6FE00BE-6DC1-4864-A120-1AC9DA4317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198800"/>
            <a:ext cx="12192000" cy="462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354907-3A87-404A-858C-079CB5746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960A3-9CEC-4877-B13D-5520AA9E798D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1733107" y="1791586"/>
            <a:ext cx="2604977" cy="350350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6256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9980 w 10000"/>
              <a:gd name="connsiteY2" fmla="*/ 6271 h 10000"/>
              <a:gd name="connsiteX3" fmla="*/ 5000 w 10000"/>
              <a:gd name="connsiteY3" fmla="*/ 10000 h 10000"/>
              <a:gd name="connsiteX4" fmla="*/ 0 w 10000"/>
              <a:gd name="connsiteY4" fmla="*/ 6256 h 10000"/>
              <a:gd name="connsiteX5" fmla="*/ 0 w 10000"/>
              <a:gd name="connsiteY5" fmla="*/ 0 h 10000"/>
              <a:gd name="connsiteX0" fmla="*/ 0 w 10000"/>
              <a:gd name="connsiteY0" fmla="*/ 0 h 9910"/>
              <a:gd name="connsiteX1" fmla="*/ 10000 w 10000"/>
              <a:gd name="connsiteY1" fmla="*/ 0 h 9910"/>
              <a:gd name="connsiteX2" fmla="*/ 9980 w 10000"/>
              <a:gd name="connsiteY2" fmla="*/ 6271 h 9910"/>
              <a:gd name="connsiteX3" fmla="*/ 5020 w 10000"/>
              <a:gd name="connsiteY3" fmla="*/ 9910 h 9910"/>
              <a:gd name="connsiteX4" fmla="*/ 0 w 10000"/>
              <a:gd name="connsiteY4" fmla="*/ 6256 h 9910"/>
              <a:gd name="connsiteX5" fmla="*/ 0 w 10000"/>
              <a:gd name="connsiteY5" fmla="*/ 0 h 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9910">
                <a:moveTo>
                  <a:pt x="0" y="0"/>
                </a:moveTo>
                <a:lnTo>
                  <a:pt x="10000" y="0"/>
                </a:lnTo>
                <a:cubicBezTo>
                  <a:pt x="9993" y="2090"/>
                  <a:pt x="9987" y="4181"/>
                  <a:pt x="9980" y="6271"/>
                </a:cubicBezTo>
                <a:lnTo>
                  <a:pt x="5020" y="9910"/>
                </a:lnTo>
                <a:lnTo>
                  <a:pt x="0" y="6256"/>
                </a:lnTo>
                <a:lnTo>
                  <a:pt x="0" y="0"/>
                </a:lnTo>
                <a:close/>
              </a:path>
            </a:pathLst>
          </a:custGeom>
          <a:ln w="66675" cap="sq">
            <a:solidFill>
              <a:schemeClr val="bg1"/>
            </a:solidFill>
            <a:miter lim="800000"/>
          </a:ln>
        </p:spPr>
        <p:txBody>
          <a:bodyPr lIns="144000" tIns="180000" rIns="72000" bIns="72000"/>
          <a:lstStyle>
            <a:lvl1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 sz="1800" b="1" cap="all" spc="-30" baseline="0">
                <a:solidFill>
                  <a:schemeClr val="bg1"/>
                </a:solidFill>
              </a:defRPr>
            </a:lvl1pPr>
            <a:lvl2pPr marL="0" indent="0" algn="l">
              <a:lnSpc>
                <a:spcPts val="2400"/>
              </a:lnSpc>
              <a:spcBef>
                <a:spcPts val="0"/>
              </a:spcBef>
              <a:buNone/>
              <a:defRPr sz="1200" b="1" cap="all" baseline="0">
                <a:solidFill>
                  <a:schemeClr val="bg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62622-7639-4812-A70F-E283F4FB3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9B9D8-D9EE-4DA6-AD8B-1552C9CA1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D4B75-C466-4C35-A471-C07E60519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8C09DCB7-5E40-4991-8FF1-D7963ADB5A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54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image - Orange Mar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6FE00BE-6DC1-4864-A120-1AC9DA4317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198800"/>
            <a:ext cx="12192000" cy="462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354907-3A87-404A-858C-079CB5746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960A3-9CEC-4877-B13D-5520AA9E798D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1200000" y="1844999"/>
            <a:ext cx="4275767" cy="3194833"/>
          </a:xfrm>
          <a:prstGeom prst="homePlate">
            <a:avLst/>
          </a:prstGeom>
          <a:solidFill>
            <a:schemeClr val="accent1"/>
          </a:solidFill>
          <a:ln w="3175" cap="sq">
            <a:noFill/>
            <a:miter lim="800000"/>
          </a:ln>
        </p:spPr>
        <p:txBody>
          <a:bodyPr lIns="144000" tIns="324000" rIns="360000" bIns="72000"/>
          <a:lstStyle>
            <a:lvl1pPr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defRPr sz="2100" b="1" cap="all" spc="-30" baseline="0">
                <a:solidFill>
                  <a:schemeClr val="bg1"/>
                </a:solidFill>
              </a:defRPr>
            </a:lvl1pPr>
            <a:lvl2pPr marL="0" indent="0" algn="l">
              <a:lnSpc>
                <a:spcPts val="2900"/>
              </a:lnSpc>
              <a:spcBef>
                <a:spcPts val="0"/>
              </a:spcBef>
              <a:buNone/>
              <a:defRPr sz="1600" b="1" cap="all" baseline="0">
                <a:solidFill>
                  <a:schemeClr val="bg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62622-7639-4812-A70F-E283F4FB3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9B9D8-D9EE-4DA6-AD8B-1552C9CA1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D4B75-C466-4C35-A471-C07E60519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8C09DCB7-5E40-4991-8FF1-D7963ADB5A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28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A229E-BF23-49EF-8A04-4578C76F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99893-9632-462F-B384-D19329733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400" y="1458000"/>
            <a:ext cx="5442400" cy="4766587"/>
          </a:xfrm>
        </p:spPr>
        <p:txBody>
          <a:bodyPr/>
          <a:lstStyle>
            <a:lvl1pPr>
              <a:spcAft>
                <a:spcPts val="600"/>
              </a:spcAft>
              <a:defRPr b="0"/>
            </a:lvl1pPr>
            <a:lvl2pPr marL="180000" indent="-180000">
              <a:spcAft>
                <a:spcPts val="600"/>
              </a:spcAft>
              <a:buFont typeface="Arial" panose="020B0604020202020204" pitchFamily="34" charset="0"/>
              <a:buChar char="•"/>
              <a:defRPr b="0"/>
            </a:lvl2pPr>
            <a:lvl3pPr>
              <a:spcAft>
                <a:spcPts val="0"/>
              </a:spcAft>
              <a:defRPr b="0"/>
            </a:lvl3pPr>
            <a:lvl4pPr>
              <a:spcAft>
                <a:spcPts val="0"/>
              </a:spcAft>
              <a:defRPr b="0"/>
            </a:lvl4pPr>
            <a:lvl5pPr>
              <a:spcAft>
                <a:spcPts val="600"/>
              </a:spcAft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1D8741-58CF-4D25-BD06-D22A9B7E0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0288" y="1458000"/>
            <a:ext cx="5529712" cy="4766588"/>
          </a:xfrm>
        </p:spPr>
        <p:txBody>
          <a:bodyPr/>
          <a:lstStyle>
            <a:lvl1pPr>
              <a:spcAft>
                <a:spcPts val="600"/>
              </a:spcAft>
              <a:defRPr b="0"/>
            </a:lvl1pPr>
            <a:lvl2pPr marL="180000" indent="-180000">
              <a:spcAft>
                <a:spcPts val="600"/>
              </a:spcAft>
              <a:buFont typeface="Arial" panose="020B0604020202020204" pitchFamily="34" charset="0"/>
              <a:buChar char="•"/>
              <a:defRPr b="0"/>
            </a:lvl2pPr>
            <a:lvl3pPr>
              <a:spcAft>
                <a:spcPts val="0"/>
              </a:spcAft>
              <a:defRPr b="0"/>
            </a:lvl3pPr>
            <a:lvl4pPr>
              <a:spcAft>
                <a:spcPts val="0"/>
              </a:spcAft>
              <a:defRPr b="0"/>
            </a:lvl4pPr>
            <a:lvl5pPr>
              <a:spcAft>
                <a:spcPts val="0"/>
              </a:spcAft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FE890C-16D1-49C7-B0A4-1CED1C08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5D0D1-B168-4341-AAAC-BAE10978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BCAF7-E744-4723-B860-3E2B72AC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22277A-A279-45CF-834A-9F560ED46354}"/>
              </a:ext>
            </a:extLst>
          </p:cNvPr>
          <p:cNvCxnSpPr/>
          <p:nvPr userDrawn="1"/>
        </p:nvCxnSpPr>
        <p:spPr>
          <a:xfrm>
            <a:off x="536400" y="1085244"/>
            <a:ext cx="1110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FDF1ABA2-D88A-4DC3-9E7A-61EE192B28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109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one Chart - Op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art Placeholder 11">
            <a:extLst>
              <a:ext uri="{FF2B5EF4-FFF2-40B4-BE49-F238E27FC236}">
                <a16:creationId xmlns:a16="http://schemas.microsoft.com/office/drawing/2014/main" id="{8E7E9EC7-432B-420D-A8C8-B73D50304BDA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110287" y="1458003"/>
            <a:ext cx="5529712" cy="4766586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9A229E-BF23-49EF-8A04-4578C76F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99893-9632-462F-B384-D19329733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400" y="1458000"/>
            <a:ext cx="5442400" cy="476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FE890C-16D1-49C7-B0A4-1CED1C08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5D0D1-B168-4341-AAAC-BAE10978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BCAF7-E744-4723-B860-3E2B72AC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22277A-A279-45CF-834A-9F560ED46354}"/>
              </a:ext>
            </a:extLst>
          </p:cNvPr>
          <p:cNvCxnSpPr/>
          <p:nvPr userDrawn="1"/>
        </p:nvCxnSpPr>
        <p:spPr>
          <a:xfrm>
            <a:off x="536400" y="1085244"/>
            <a:ext cx="1110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FDF1ABA2-D88A-4DC3-9E7A-61EE192B28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29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Chart 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A81C7F5-D88F-4687-80FA-66E54B924B72}"/>
              </a:ext>
            </a:extLst>
          </p:cNvPr>
          <p:cNvSpPr/>
          <p:nvPr userDrawn="1"/>
        </p:nvSpPr>
        <p:spPr>
          <a:xfrm>
            <a:off x="-12237" y="1197000"/>
            <a:ext cx="12204237" cy="46243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hart Placeholder 11">
            <a:extLst>
              <a:ext uri="{FF2B5EF4-FFF2-40B4-BE49-F238E27FC236}">
                <a16:creationId xmlns:a16="http://schemas.microsoft.com/office/drawing/2014/main" id="{8E7E9EC7-432B-420D-A8C8-B73D50304BDA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31813" y="1458003"/>
            <a:ext cx="11108186" cy="420298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9A229E-BF23-49EF-8A04-4578C76F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FE890C-16D1-49C7-B0A4-1CED1C08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5D0D1-B168-4341-AAAC-BAE10978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BCAF7-E744-4723-B860-3E2B72AC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FDF1ABA2-D88A-4DC3-9E7A-61EE192B28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72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hart 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A81C7F5-D88F-4687-80FA-66E54B924B72}"/>
              </a:ext>
            </a:extLst>
          </p:cNvPr>
          <p:cNvSpPr/>
          <p:nvPr userDrawn="1"/>
        </p:nvSpPr>
        <p:spPr>
          <a:xfrm>
            <a:off x="-12237" y="0"/>
            <a:ext cx="898823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hart Placeholder 11">
            <a:extLst>
              <a:ext uri="{FF2B5EF4-FFF2-40B4-BE49-F238E27FC236}">
                <a16:creationId xmlns:a16="http://schemas.microsoft.com/office/drawing/2014/main" id="{8E7E9EC7-432B-420D-A8C8-B73D50304BDA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31813" y="1458003"/>
            <a:ext cx="11108186" cy="420298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9A229E-BF23-49EF-8A04-4578C76F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FE890C-16D1-49C7-B0A4-1CED1C08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5D0D1-B168-4341-AAAC-BAE10978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BCAF7-E744-4723-B860-3E2B72AC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965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one Chart - Op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A229E-BF23-49EF-8A04-4578C76F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99893-9632-462F-B384-D19329733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400" y="1458000"/>
            <a:ext cx="5442400" cy="476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1D8741-58CF-4D25-BD06-D22A9B7E0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0288" y="1458000"/>
            <a:ext cx="5529712" cy="426763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FE890C-16D1-49C7-B0A4-1CED1C08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5D0D1-B168-4341-AAAC-BAE10978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BCAF7-E744-4723-B860-3E2B72AC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22277A-A279-45CF-834A-9F560ED46354}"/>
              </a:ext>
            </a:extLst>
          </p:cNvPr>
          <p:cNvCxnSpPr/>
          <p:nvPr userDrawn="1"/>
        </p:nvCxnSpPr>
        <p:spPr>
          <a:xfrm>
            <a:off x="536400" y="1085244"/>
            <a:ext cx="1110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FDF1ABA2-D88A-4DC3-9E7A-61EE192B28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  <p:sp>
        <p:nvSpPr>
          <p:cNvPr id="10" name="Chart Placeholder 11">
            <a:extLst>
              <a:ext uri="{FF2B5EF4-FFF2-40B4-BE49-F238E27FC236}">
                <a16:creationId xmlns:a16="http://schemas.microsoft.com/office/drawing/2014/main" id="{8E7E9EC7-432B-420D-A8C8-B73D50304BDA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110287" y="1917011"/>
            <a:ext cx="5529712" cy="4307576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1471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A229E-BF23-49EF-8A04-4578C76F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99893-9632-462F-B384-D19329733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400" y="1458000"/>
            <a:ext cx="3402000" cy="4766587"/>
          </a:xfrm>
        </p:spPr>
        <p:txBody>
          <a:bodyPr/>
          <a:lstStyle>
            <a:lvl1pPr>
              <a:lnSpc>
                <a:spcPts val="1500"/>
              </a:lnSpc>
              <a:defRPr sz="1300"/>
            </a:lvl1pPr>
            <a:lvl2pPr>
              <a:lnSpc>
                <a:spcPts val="1500"/>
              </a:lnSpc>
              <a:defRPr sz="1300"/>
            </a:lvl2pPr>
            <a:lvl3pPr>
              <a:lnSpc>
                <a:spcPts val="1600"/>
              </a:lnSpc>
              <a:defRPr sz="1100"/>
            </a:lvl3pPr>
            <a:lvl4pPr>
              <a:lnSpc>
                <a:spcPts val="1600"/>
              </a:lnSpc>
              <a:defRPr sz="1100"/>
            </a:lvl4pPr>
            <a:lvl5pPr>
              <a:lnSpc>
                <a:spcPts val="160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1D8741-58CF-4D25-BD06-D22A9B7E0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36526" y="1458000"/>
            <a:ext cx="3403473" cy="4766588"/>
          </a:xfrm>
        </p:spPr>
        <p:txBody>
          <a:bodyPr/>
          <a:lstStyle>
            <a:lvl1pPr>
              <a:lnSpc>
                <a:spcPts val="1600"/>
              </a:lnSpc>
              <a:defRPr sz="1300"/>
            </a:lvl1pPr>
            <a:lvl2pPr>
              <a:lnSpc>
                <a:spcPts val="1600"/>
              </a:lnSpc>
              <a:defRPr sz="1300"/>
            </a:lvl2pPr>
            <a:lvl3pPr>
              <a:lnSpc>
                <a:spcPts val="1600"/>
              </a:lnSpc>
              <a:defRPr sz="1100"/>
            </a:lvl3pPr>
            <a:lvl4pPr>
              <a:lnSpc>
                <a:spcPts val="1600"/>
              </a:lnSpc>
              <a:defRPr sz="1100"/>
            </a:lvl4pPr>
            <a:lvl5pPr>
              <a:lnSpc>
                <a:spcPts val="160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FE890C-16D1-49C7-B0A4-1CED1C08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5D0D1-B168-4341-AAAC-BAE10978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BCAF7-E744-4723-B860-3E2B72AC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22277A-A279-45CF-834A-9F560ED46354}"/>
              </a:ext>
            </a:extLst>
          </p:cNvPr>
          <p:cNvCxnSpPr/>
          <p:nvPr userDrawn="1"/>
        </p:nvCxnSpPr>
        <p:spPr>
          <a:xfrm>
            <a:off x="536400" y="1085244"/>
            <a:ext cx="1110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FDF1ABA2-D88A-4DC3-9E7A-61EE192B28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9A2E3C-8CEF-46FF-8209-2F5016DC109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95000" y="1458000"/>
            <a:ext cx="3402000" cy="4766587"/>
          </a:xfrm>
        </p:spPr>
        <p:txBody>
          <a:bodyPr/>
          <a:lstStyle>
            <a:lvl1pPr>
              <a:lnSpc>
                <a:spcPts val="1500"/>
              </a:lnSpc>
              <a:defRPr sz="1300"/>
            </a:lvl1pPr>
            <a:lvl2pPr>
              <a:lnSpc>
                <a:spcPts val="1500"/>
              </a:lnSpc>
              <a:defRPr sz="1300"/>
            </a:lvl2pPr>
            <a:lvl3pPr>
              <a:lnSpc>
                <a:spcPts val="1600"/>
              </a:lnSpc>
              <a:defRPr sz="1100"/>
            </a:lvl3pPr>
            <a:lvl4pPr>
              <a:lnSpc>
                <a:spcPts val="1600"/>
              </a:lnSpc>
              <a:defRPr sz="1100"/>
            </a:lvl4pPr>
            <a:lvl5pPr>
              <a:lnSpc>
                <a:spcPts val="1600"/>
              </a:lnSpc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4860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wo Charts - Op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C26960C0-E0B5-4685-829D-48F6524870B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392613" y="1845005"/>
            <a:ext cx="3402012" cy="4379583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9A229E-BF23-49EF-8A04-4578C76F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99893-9632-462F-B384-D19329733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400" y="1458000"/>
            <a:ext cx="3402000" cy="4766587"/>
          </a:xfrm>
        </p:spPr>
        <p:txBody>
          <a:bodyPr/>
          <a:lstStyle>
            <a:lvl1pPr>
              <a:lnSpc>
                <a:spcPts val="1500"/>
              </a:lnSpc>
              <a:defRPr sz="1300"/>
            </a:lvl1pPr>
            <a:lvl2pPr>
              <a:lnSpc>
                <a:spcPts val="1500"/>
              </a:lnSpc>
              <a:defRPr sz="13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1D8741-58CF-4D25-BD06-D22A9B7E0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36526" y="1458000"/>
            <a:ext cx="3403473" cy="38700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FE890C-16D1-49C7-B0A4-1CED1C08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5D0D1-B168-4341-AAAC-BAE10978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BCAF7-E744-4723-B860-3E2B72AC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22277A-A279-45CF-834A-9F560ED46354}"/>
              </a:ext>
            </a:extLst>
          </p:cNvPr>
          <p:cNvCxnSpPr/>
          <p:nvPr userDrawn="1"/>
        </p:nvCxnSpPr>
        <p:spPr>
          <a:xfrm>
            <a:off x="536400" y="1085244"/>
            <a:ext cx="1110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FDF1ABA2-D88A-4DC3-9E7A-61EE192B28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9A2E3C-8CEF-46FF-8209-2F5016DC109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95000" y="1457325"/>
            <a:ext cx="3402000" cy="387679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hart Placeholder 11">
            <a:extLst>
              <a:ext uri="{FF2B5EF4-FFF2-40B4-BE49-F238E27FC236}">
                <a16:creationId xmlns:a16="http://schemas.microsoft.com/office/drawing/2014/main" id="{C2576B29-2E66-4698-96FF-077BEA4F6097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8234151" y="1845002"/>
            <a:ext cx="3395378" cy="4379583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7419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wo Charts - Op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C26960C0-E0B5-4685-829D-48F6524870B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392613" y="1458003"/>
            <a:ext cx="3402012" cy="4766586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9A229E-BF23-49EF-8A04-4578C76F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99893-9632-462F-B384-D19329733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400" y="1458000"/>
            <a:ext cx="3402000" cy="4766587"/>
          </a:xfrm>
        </p:spPr>
        <p:txBody>
          <a:bodyPr/>
          <a:lstStyle>
            <a:lvl1pPr>
              <a:lnSpc>
                <a:spcPts val="1500"/>
              </a:lnSpc>
              <a:defRPr sz="1300"/>
            </a:lvl1pPr>
            <a:lvl2pPr>
              <a:lnSpc>
                <a:spcPts val="1500"/>
              </a:lnSpc>
              <a:defRPr sz="1300"/>
            </a:lvl2pPr>
            <a:lvl3pPr>
              <a:defRPr sz="11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FE890C-16D1-49C7-B0A4-1CED1C08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5D0D1-B168-4341-AAAC-BAE10978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BCAF7-E744-4723-B860-3E2B72AC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22277A-A279-45CF-834A-9F560ED46354}"/>
              </a:ext>
            </a:extLst>
          </p:cNvPr>
          <p:cNvCxnSpPr/>
          <p:nvPr userDrawn="1"/>
        </p:nvCxnSpPr>
        <p:spPr>
          <a:xfrm>
            <a:off x="536400" y="1085244"/>
            <a:ext cx="1110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FDF1ABA2-D88A-4DC3-9E7A-61EE192B28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  <p:sp>
        <p:nvSpPr>
          <p:cNvPr id="13" name="Chart Placeholder 11">
            <a:extLst>
              <a:ext uri="{FF2B5EF4-FFF2-40B4-BE49-F238E27FC236}">
                <a16:creationId xmlns:a16="http://schemas.microsoft.com/office/drawing/2014/main" id="{C2576B29-2E66-4698-96FF-077BEA4F6097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8234151" y="1458000"/>
            <a:ext cx="3395378" cy="4766586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19433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A229E-BF23-49EF-8A04-4578C76F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99893-9632-462F-B384-D19329733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400" y="1458000"/>
            <a:ext cx="5442400" cy="476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1D8741-58CF-4D25-BD06-D22A9B7E0B1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09654" y="2555029"/>
            <a:ext cx="5330346" cy="3669558"/>
          </a:xfrm>
        </p:spPr>
        <p:txBody>
          <a:bodyPr/>
          <a:lstStyle>
            <a:lvl1pPr marL="73025" indent="-73025">
              <a:lnSpc>
                <a:spcPts val="2300"/>
              </a:lnSpc>
              <a:tabLst/>
              <a:defRPr sz="1800" b="0">
                <a:solidFill>
                  <a:schemeClr val="accent1"/>
                </a:solidFill>
              </a:defRPr>
            </a:lvl1pPr>
            <a:lvl2pPr marL="73025" indent="0">
              <a:buNone/>
              <a:tabLst/>
              <a:defRPr sz="12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dirty="0"/>
              <a:t>“Click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FE890C-16D1-49C7-B0A4-1CED1C08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5D0D1-B168-4341-AAAC-BAE10978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BCAF7-E744-4723-B860-3E2B72AC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22277A-A279-45CF-834A-9F560ED46354}"/>
              </a:ext>
            </a:extLst>
          </p:cNvPr>
          <p:cNvCxnSpPr/>
          <p:nvPr userDrawn="1"/>
        </p:nvCxnSpPr>
        <p:spPr>
          <a:xfrm>
            <a:off x="536400" y="1085244"/>
            <a:ext cx="1110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FDF1ABA2-D88A-4DC3-9E7A-61EE192B28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918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A229E-BF23-49EF-8A04-4578C76F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99893-9632-462F-B384-D19329733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400" y="1458000"/>
            <a:ext cx="5442400" cy="476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FE890C-16D1-49C7-B0A4-1CED1C08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5D0D1-B168-4341-AAAC-BAE10978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BCAF7-E744-4723-B860-3E2B72AC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22277A-A279-45CF-834A-9F560ED46354}"/>
              </a:ext>
            </a:extLst>
          </p:cNvPr>
          <p:cNvCxnSpPr/>
          <p:nvPr userDrawn="1"/>
        </p:nvCxnSpPr>
        <p:spPr>
          <a:xfrm>
            <a:off x="536400" y="1085244"/>
            <a:ext cx="1110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FDF1ABA2-D88A-4DC3-9E7A-61EE192B28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03AC260-FEF7-4179-A53A-7434BB67A8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10313" y="1403578"/>
            <a:ext cx="5329687" cy="431444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57291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EC038-5703-457B-89CF-831EF1BB3D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400" y="1458000"/>
            <a:ext cx="5465762" cy="749294"/>
          </a:xfrm>
        </p:spPr>
        <p:txBody>
          <a:bodyPr anchor="t"/>
          <a:lstStyle>
            <a:lvl1pPr marL="0" indent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5DAE09-09FE-41D6-A211-AE307A3C1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400" y="2277000"/>
            <a:ext cx="5465762" cy="3947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B4E351-AFF9-486C-A277-1BF97D891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458000"/>
            <a:ext cx="5544000" cy="749294"/>
          </a:xfrm>
        </p:spPr>
        <p:txBody>
          <a:bodyPr anchor="t"/>
          <a:lstStyle>
            <a:lvl1pPr marL="0" indent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A1173F-E21B-4B85-BFC9-87069F6E36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277000"/>
            <a:ext cx="5544000" cy="3947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FC2865-C7F5-4938-B597-055DAAE25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 Month Year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CEF4F2-AAE3-4506-AF22-6DABCE38A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in here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F76C19-475C-4E3F-BB7E-6FFE06D19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3EBC-6ECE-43AC-8864-786C0962712B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BD8CB5-7687-4176-B60B-54173EE62BA1}"/>
              </a:ext>
            </a:extLst>
          </p:cNvPr>
          <p:cNvCxnSpPr/>
          <p:nvPr userDrawn="1"/>
        </p:nvCxnSpPr>
        <p:spPr>
          <a:xfrm>
            <a:off x="536400" y="1085244"/>
            <a:ext cx="1110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hape, polygon&#10;&#10;Description automatically generated">
            <a:extLst>
              <a:ext uri="{FF2B5EF4-FFF2-40B4-BE49-F238E27FC236}">
                <a16:creationId xmlns:a16="http://schemas.microsoft.com/office/drawing/2014/main" id="{13FD14AF-3ACD-4C2E-8F7A-ACA7831AB2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98" y="353097"/>
            <a:ext cx="468000" cy="4680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CC9C8B7A-7B07-4697-AD13-016D745B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534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B7FAB-48D7-480B-B623-68B134A0C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95E08D-D57E-4171-A8D4-53D8DA15F7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25FEA-BE31-4D00-9C07-92A867CDE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CF24A-86C3-4A02-9FA4-02C0443753F2}" type="datetimeFigureOut">
              <a:rPr lang="en-GB" smtClean="0"/>
              <a:t>18/07/2023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1C7FA-F7E4-4E21-8708-F57834FF6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C1F88-F5AE-40FB-A5F5-4E5682B90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0458-AF58-424D-B46B-8DAA6D6727E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0475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1E37C-EB2D-4A44-9D1C-B47ACA98B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40" y="405000"/>
            <a:ext cx="11107086" cy="64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CFCFB-F6BC-4444-BAFD-20935CF78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640" y="1457572"/>
            <a:ext cx="11104360" cy="476695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D50F6-49A9-4A09-AE1D-649802DFD6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04246" y="6492875"/>
            <a:ext cx="1763753" cy="228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ts val="900"/>
              </a:lnSpc>
              <a:defRPr sz="800">
                <a:solidFill>
                  <a:schemeClr val="tx2"/>
                </a:solidFill>
              </a:defRPr>
            </a:lvl1pPr>
          </a:lstStyle>
          <a:p>
            <a:r>
              <a:rPr lang="en-GB"/>
              <a:t>00 Month Year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A2F62-A162-49A3-B484-D6DB5E927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5640" y="6492875"/>
            <a:ext cx="1983442" cy="228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ts val="900"/>
              </a:lnSpc>
              <a:defRPr sz="80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in here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B7684-5E9F-4AAA-8E61-6E868AA388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48000" y="6492875"/>
            <a:ext cx="792000" cy="228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00"/>
              </a:lnSpc>
              <a:defRPr sz="800">
                <a:solidFill>
                  <a:schemeClr val="tx2"/>
                </a:solidFill>
              </a:defRPr>
            </a:lvl1pPr>
          </a:lstStyle>
          <a:p>
            <a:fld id="{84F93EBC-6ECE-43AC-8864-786C0962712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6360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7" r:id="rId3"/>
    <p:sldLayoutId id="2147483658" r:id="rId4"/>
    <p:sldLayoutId id="2147483650" r:id="rId5"/>
    <p:sldLayoutId id="2147483659" r:id="rId6"/>
    <p:sldLayoutId id="2147483660" r:id="rId7"/>
    <p:sldLayoutId id="2147483661" r:id="rId8"/>
    <p:sldLayoutId id="2147483662" r:id="rId9"/>
    <p:sldLayoutId id="2147483669" r:id="rId10"/>
    <p:sldLayoutId id="2147483652" r:id="rId11"/>
    <p:sldLayoutId id="2147483666" r:id="rId12"/>
    <p:sldLayoutId id="2147483671" r:id="rId13"/>
    <p:sldLayoutId id="2147483668" r:id="rId14"/>
    <p:sldLayoutId id="2147483667" r:id="rId15"/>
    <p:sldLayoutId id="2147483656" r:id="rId16"/>
    <p:sldLayoutId id="2147483664" r:id="rId17"/>
    <p:sldLayoutId id="2147483665" r:id="rId18"/>
    <p:sldLayoutId id="2147483655" r:id="rId19"/>
    <p:sldLayoutId id="2147483654" r:id="rId20"/>
    <p:sldLayoutId id="2147483653" r:id="rId21"/>
    <p:sldLayoutId id="2147483670" r:id="rId22"/>
  </p:sldLayoutIdLst>
  <p:hf hdr="0"/>
  <p:txStyles>
    <p:titleStyle>
      <a:lvl1pPr algn="l" defTabSz="914400" rtl="0" eaLnBrk="1" latinLnBrk="0" hangingPunct="1">
        <a:lnSpc>
          <a:spcPts val="2400"/>
        </a:lnSpc>
        <a:spcBef>
          <a:spcPct val="0"/>
        </a:spcBef>
        <a:buNone/>
        <a:defRPr sz="2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92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ts val="1920"/>
        </a:lnSpc>
        <a:spcBef>
          <a:spcPts val="12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ts val="1920"/>
        </a:lnSpc>
        <a:spcBef>
          <a:spcPts val="6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323850" indent="-169863" algn="l" defTabSz="914400" rtl="0" eaLnBrk="1" latinLnBrk="0" hangingPunct="1">
        <a:lnSpc>
          <a:spcPts val="1920"/>
        </a:lnSpc>
        <a:spcBef>
          <a:spcPts val="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­"/>
        <a:tabLst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917575" indent="-114300" algn="l" defTabSz="914400" rtl="0" eaLnBrk="1" latinLnBrk="0" hangingPunct="1">
        <a:lnSpc>
          <a:spcPts val="192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­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21" userDrawn="1">
          <p15:clr>
            <a:srgbClr val="F26B43"/>
          </p15:clr>
        </p15:guide>
        <p15:guide id="4" pos="335" userDrawn="1">
          <p15:clr>
            <a:srgbClr val="F26B43"/>
          </p15:clr>
        </p15:guide>
        <p15:guide id="5" pos="7334" userDrawn="1">
          <p15:clr>
            <a:srgbClr val="F26B43"/>
          </p15:clr>
        </p15:guide>
        <p15:guide id="6" orient="horz" pos="247" userDrawn="1">
          <p15:clr>
            <a:srgbClr val="F26B43"/>
          </p15:clr>
        </p15:guide>
        <p15:guide id="7" orient="horz" pos="4089" userDrawn="1">
          <p15:clr>
            <a:srgbClr val="F26B43"/>
          </p15:clr>
        </p15:guide>
        <p15:guide id="9" pos="3770" userDrawn="1">
          <p15:clr>
            <a:srgbClr val="F26B43"/>
          </p15:clr>
        </p15:guide>
        <p15:guide id="11" pos="3975" userDrawn="1">
          <p15:clr>
            <a:srgbClr val="F26B43"/>
          </p15:clr>
        </p15:guide>
        <p15:guide id="12" orient="horz" pos="916" userDrawn="1">
          <p15:clr>
            <a:srgbClr val="F26B43"/>
          </p15:clr>
        </p15:guide>
        <p15:guide id="13" orient="horz" pos="1601" userDrawn="1">
          <p15:clr>
            <a:srgbClr val="F26B43"/>
          </p15:clr>
        </p15:guide>
        <p15:guide id="14" orient="horz" pos="3604" userDrawn="1">
          <p15:clr>
            <a:srgbClr val="F26B43"/>
          </p15:clr>
        </p15:guide>
        <p15:guide id="15" pos="2483" userDrawn="1">
          <p15:clr>
            <a:srgbClr val="F26B43"/>
          </p15:clr>
        </p15:guide>
        <p15:guide id="16" pos="2767" userDrawn="1">
          <p15:clr>
            <a:srgbClr val="F26B43"/>
          </p15:clr>
        </p15:guide>
        <p15:guide id="17" pos="4913" userDrawn="1">
          <p15:clr>
            <a:srgbClr val="F26B43"/>
          </p15:clr>
        </p15:guide>
        <p15:guide id="18" pos="5180" userDrawn="1">
          <p15:clr>
            <a:srgbClr val="F26B43"/>
          </p15:clr>
        </p15:guide>
        <p15:guide id="19" orient="horz" pos="750" userDrawn="1">
          <p15:clr>
            <a:srgbClr val="F26B43"/>
          </p15:clr>
        </p15:guide>
        <p15:guide id="20" orient="horz" pos="36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.png"/><Relationship Id="rId7" Type="http://schemas.openxmlformats.org/officeDocument/2006/relationships/image" Target="../media/image16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7024370-0BF9-4F34-A536-E66D0FC11C0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2"/>
          <a:stretch/>
        </p:blipFill>
        <p:spPr>
          <a:xfrm>
            <a:off x="0" y="0"/>
            <a:ext cx="12192000" cy="6858000"/>
          </a:xfrm>
          <a:solidFill>
            <a:schemeClr val="bg2">
              <a:lumMod val="90000"/>
            </a:schemeClr>
          </a:solidFill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41B2DC1-3A82-457B-9D31-633A9EC13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0855" y="1963008"/>
            <a:ext cx="2417145" cy="2489417"/>
          </a:xfrm>
        </p:spPr>
        <p:txBody>
          <a:bodyPr/>
          <a:lstStyle/>
          <a:p>
            <a:r>
              <a:rPr lang="en-GB" sz="3200" dirty="0"/>
              <a:t>LET’S</a:t>
            </a:r>
            <a:br>
              <a:rPr lang="en-GB" sz="3200" dirty="0"/>
            </a:br>
            <a:r>
              <a:rPr lang="en-GB" sz="3200" dirty="0"/>
              <a:t>TACKLE GAMBLING ADDICTION TOGETHER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DF4411-8AE6-41E1-9CD9-C4435F1B7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27" y="539765"/>
            <a:ext cx="2857159" cy="883478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A2C13D35-7CCD-49EF-8EA4-D1981204A637}"/>
              </a:ext>
            </a:extLst>
          </p:cNvPr>
          <p:cNvSpPr/>
          <p:nvPr/>
        </p:nvSpPr>
        <p:spPr>
          <a:xfrm rot="5400000">
            <a:off x="408518" y="2160977"/>
            <a:ext cx="3377976" cy="2857159"/>
          </a:xfrm>
          <a:prstGeom prst="homePlate">
            <a:avLst>
              <a:gd name="adj" fmla="val 28885"/>
            </a:avLst>
          </a:prstGeom>
          <a:noFill/>
          <a:ln w="571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42BE84-34B7-05D6-6AD6-F6A76D789443}"/>
              </a:ext>
            </a:extLst>
          </p:cNvPr>
          <p:cNvSpPr txBox="1"/>
          <p:nvPr/>
        </p:nvSpPr>
        <p:spPr>
          <a:xfrm>
            <a:off x="668926" y="5445224"/>
            <a:ext cx="2857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+mj-lt"/>
              </a:rPr>
              <a:t>GBG Land-Based Responsible Gambling Group Meeting</a:t>
            </a:r>
          </a:p>
          <a:p>
            <a:r>
              <a:rPr lang="en-GB" b="1" dirty="0">
                <a:solidFill>
                  <a:schemeClr val="bg1"/>
                </a:solidFill>
                <a:latin typeface="+mj-lt"/>
              </a:rPr>
              <a:t>July 2023</a:t>
            </a:r>
            <a:endParaRPr lang="en-GB" sz="1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959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01"/>
    </mc:Choice>
    <mc:Fallback xmlns="">
      <p:transition spd="slow" advTm="1030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person wearing a suit and tie&#10;&#10;Description automatically generated with medium confidence">
            <a:extLst>
              <a:ext uri="{FF2B5EF4-FFF2-40B4-BE49-F238E27FC236}">
                <a16:creationId xmlns:a16="http://schemas.microsoft.com/office/drawing/2014/main" id="{48BB1701-5526-93A5-C20F-2B02F518B7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9" b="6559"/>
          <a:stretch>
            <a:fillRect/>
          </a:stretch>
        </p:blipFill>
        <p:spPr>
          <a:solidFill>
            <a:schemeClr val="bg2">
              <a:lumMod val="90000"/>
            </a:schemeClr>
          </a:solidFill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86C5888-230B-4E37-8EEF-E5A6D47AD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40" y="405000"/>
            <a:ext cx="11107086" cy="648000"/>
          </a:xfrm>
        </p:spPr>
        <p:txBody>
          <a:bodyPr/>
          <a:lstStyle/>
          <a:p>
            <a:r>
              <a:rPr lang="en-GB" dirty="0"/>
              <a:t>One Man’s Vision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FFF7E2D-6611-4599-9018-DC520F630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8000" y="6492875"/>
            <a:ext cx="792000" cy="2286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93EBC-6ECE-43AC-8864-786C0962712B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8746FF5-9F2D-4328-7CDA-DA7AD19C3D1D}"/>
              </a:ext>
            </a:extLst>
          </p:cNvPr>
          <p:cNvSpPr txBox="1">
            <a:spLocks/>
          </p:cNvSpPr>
          <p:nvPr/>
        </p:nvSpPr>
        <p:spPr>
          <a:xfrm>
            <a:off x="1631504" y="2410415"/>
            <a:ext cx="7250112" cy="20371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ts val="900"/>
              </a:lnSpc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FC5902-BD2B-46D4-B409-A27D08E0E9EC}"/>
              </a:ext>
            </a:extLst>
          </p:cNvPr>
          <p:cNvSpPr txBox="1"/>
          <p:nvPr/>
        </p:nvSpPr>
        <p:spPr>
          <a:xfrm>
            <a:off x="767408" y="1720839"/>
            <a:ext cx="48402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2021 marked 50 years of Gordon Moody providing treatment for those whose lives have been severely affected by gambling addiction.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Gordon House, as it was known then, was first opened in South London in 1971 by the Reverend Gordon Moody. </a:t>
            </a:r>
          </a:p>
        </p:txBody>
      </p:sp>
    </p:spTree>
    <p:extLst>
      <p:ext uri="{BB962C8B-B14F-4D97-AF65-F5344CB8AC3E}">
        <p14:creationId xmlns:p14="http://schemas.microsoft.com/office/powerpoint/2010/main" val="3165992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16732A61-5D9D-849B-C4FC-E4DEAA352E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6" b="18306"/>
          <a:stretch>
            <a:fillRect/>
          </a:stretch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86C5888-230B-4E37-8EEF-E5A6D47AD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Vision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CCAEB1-C076-4A31-8C04-E7BDB7F1F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enable all those affected by gambling related harm to have access to the right help at the right time</a:t>
            </a:r>
            <a:endParaRPr lang="en-GB" sz="2100" dirty="0"/>
          </a:p>
        </p:txBody>
      </p:sp>
    </p:spTree>
    <p:extLst>
      <p:ext uri="{BB962C8B-B14F-4D97-AF65-F5344CB8AC3E}">
        <p14:creationId xmlns:p14="http://schemas.microsoft.com/office/powerpoint/2010/main" val="2483707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icture containing person, person, outdoor, standing&#10;&#10;Description automatically generated">
            <a:extLst>
              <a:ext uri="{FF2B5EF4-FFF2-40B4-BE49-F238E27FC236}">
                <a16:creationId xmlns:a16="http://schemas.microsoft.com/office/drawing/2014/main" id="{D838B3F5-715D-CEB2-95A3-F25B1E5B357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29" r="19609" b="39929"/>
          <a:stretch/>
        </p:blipFill>
        <p:spPr>
          <a:xfrm>
            <a:off x="20" y="1194132"/>
            <a:ext cx="12191980" cy="4630667"/>
          </a:xfrm>
          <a:noFill/>
        </p:spPr>
      </p:pic>
      <p:sp>
        <p:nvSpPr>
          <p:cNvPr id="14" name="Title 2">
            <a:extLst>
              <a:ext uri="{FF2B5EF4-FFF2-40B4-BE49-F238E27FC236}">
                <a16:creationId xmlns:a16="http://schemas.microsoft.com/office/drawing/2014/main" id="{4F5CA356-A1B4-CC3C-9B28-3182FBFD2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40" y="405000"/>
            <a:ext cx="11107086" cy="648000"/>
          </a:xfrm>
        </p:spPr>
        <p:txBody>
          <a:bodyPr/>
          <a:lstStyle/>
          <a:p>
            <a:r>
              <a:rPr lang="en-US" dirty="0"/>
              <a:t>Our Purpose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B8F3CBC-0500-4599-B689-69CB639AF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000" y="1844999"/>
            <a:ext cx="4275767" cy="3194833"/>
          </a:xfrm>
        </p:spPr>
        <p:txBody>
          <a:bodyPr/>
          <a:lstStyle/>
          <a:p>
            <a:pPr>
              <a:lnSpc>
                <a:spcPts val="3200"/>
              </a:lnSpc>
            </a:pPr>
            <a:r>
              <a:rPr lang="en-US" sz="2400" dirty="0"/>
              <a:t>To help people reclaim and rebuild their lives free from gambling addiction</a:t>
            </a:r>
          </a:p>
        </p:txBody>
      </p:sp>
    </p:spTree>
    <p:extLst>
      <p:ext uri="{BB962C8B-B14F-4D97-AF65-F5344CB8AC3E}">
        <p14:creationId xmlns:p14="http://schemas.microsoft.com/office/powerpoint/2010/main" val="1214687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3E47D8F8-43B8-6634-CB50-9138D8A37F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93" r="23338" b="16273"/>
          <a:stretch/>
        </p:blipFill>
        <p:spPr>
          <a:xfrm>
            <a:off x="-1" y="1196753"/>
            <a:ext cx="12192001" cy="462804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61B7656-1B49-90B3-CE9B-EAF6A14A1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Mission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E0011F-14E5-B8EE-0546-92FD63353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be the benchmark for successfully treating people with the most severe gambling addictions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2DCB2-702C-5F18-8B51-2B8DB4AE4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93EBC-6ECE-43AC-8864-786C0962712B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262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86C5888-230B-4E37-8EEF-E5A6D47AD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A2240"/>
                </a:solidFill>
              </a:rPr>
              <a:t>About Gordon Moody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3539495-C81C-40D3-A124-CA381BC5EC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399" y="1623754"/>
            <a:ext cx="5442400" cy="4613246"/>
          </a:xfrm>
        </p:spPr>
        <p:txBody>
          <a:bodyPr/>
          <a:lstStyle/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Founded in 1971, Gordon Moody has provided treatment for those severely affected by gambling harm for over 50 years.</a:t>
            </a:r>
          </a:p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residential treatment facilities, a Retreat &amp; Counselling Programme, and space for complex cases, we provide effective treatment in a safe supported environment.</a:t>
            </a:r>
          </a:p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comprehensive wraparound services ensure that those who reach out to Gordon Moody get the help and support they need to reclaim and rebuild their lives free from gambling addiction.</a:t>
            </a:r>
          </a:p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270 treatment spaces.</a:t>
            </a:r>
          </a:p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support those most severely affected by gambling addiction.</a:t>
            </a:r>
            <a:endParaRPr lang="en-GB" sz="1900" dirty="0">
              <a:solidFill>
                <a:srgbClr val="FF0000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A16D801-B5F7-41F7-B760-25DDE47CD7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5" r="6229"/>
          <a:stretch/>
        </p:blipFill>
        <p:spPr bwMode="auto">
          <a:xfrm>
            <a:off x="6213203" y="1702504"/>
            <a:ext cx="5426798" cy="445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00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51"/>
    </mc:Choice>
    <mc:Fallback xmlns="">
      <p:transition spd="slow" advTm="1005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outdoor, person, sign&#10;&#10;Description automatically generated">
            <a:extLst>
              <a:ext uri="{FF2B5EF4-FFF2-40B4-BE49-F238E27FC236}">
                <a16:creationId xmlns:a16="http://schemas.microsoft.com/office/drawing/2014/main" id="{C5D08F6D-8650-4185-A96A-CD251D17C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B53ABD-2F17-EAFD-9F93-3BBE4889C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025" y="764873"/>
            <a:ext cx="4121604" cy="1274464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20EEFE71-6913-C506-61B1-F1AA9A635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905F4587-E0ED-EBDF-C8B8-DB8EF3694C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40443204-2163-97F8-7FC4-B8A4D19C3D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B64651CA-80B1-AE71-E9B4-9A94C5C41B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2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86"/>
    </mc:Choice>
    <mc:Fallback xmlns="">
      <p:transition spd="slow" advTm="958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86C5888-230B-4E37-8EEF-E5A6D47AD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A2240"/>
                </a:solidFill>
              </a:rPr>
              <a:t>Our services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3539495-C81C-40D3-A124-CA381BC5EC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399" y="1623754"/>
            <a:ext cx="5442400" cy="4757246"/>
          </a:xfrm>
        </p:spPr>
        <p:txBody>
          <a:bodyPr/>
          <a:lstStyle/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27 bedspaces for our 14-week men’s residential treatment programme across our locations in the UK.</a:t>
            </a:r>
          </a:p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recovery housing has 18 bedspaces for those completing treatment but not quite ready for fully independent living.</a:t>
            </a:r>
          </a:p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Retreat &amp; Counselling Programme has 96 spaces a year for men and women unable to access the residential programme.</a:t>
            </a:r>
          </a:p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Friends and family groups provide practical and emotional support to those with loved ones in treatment at Gordon Moody.</a:t>
            </a:r>
          </a:p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Comfort Fund enables us to provide respite to families with a loved one in treatment.</a:t>
            </a:r>
          </a:p>
        </p:txBody>
      </p:sp>
      <p:pic>
        <p:nvPicPr>
          <p:cNvPr id="2" name="Picture 1" descr="Graphical user interface&#10;&#10;Description automatically generated">
            <a:extLst>
              <a:ext uri="{FF2B5EF4-FFF2-40B4-BE49-F238E27FC236}">
                <a16:creationId xmlns:a16="http://schemas.microsoft.com/office/drawing/2014/main" id="{C65C777C-094B-E988-B622-C347EDCD9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2" r="6632"/>
          <a:stretch/>
        </p:blipFill>
        <p:spPr>
          <a:xfrm>
            <a:off x="6115896" y="1688108"/>
            <a:ext cx="5526830" cy="45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5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51"/>
    </mc:Choice>
    <mc:Fallback xmlns="">
      <p:transition spd="slow" advTm="1005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outdoor, person, sign&#10;&#10;Description automatically generated">
            <a:extLst>
              <a:ext uri="{FF2B5EF4-FFF2-40B4-BE49-F238E27FC236}">
                <a16:creationId xmlns:a16="http://schemas.microsoft.com/office/drawing/2014/main" id="{C5D08F6D-8650-4185-A96A-CD251D17C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B53ABD-2F17-EAFD-9F93-3BBE4889C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025" y="764873"/>
            <a:ext cx="4121604" cy="127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0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57"/>
    </mc:Choice>
    <mc:Fallback xmlns="">
      <p:transition spd="slow" advTm="1005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86C5888-230B-4E37-8EEF-E5A6D47AD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A2240"/>
                </a:solidFill>
              </a:rPr>
              <a:t>Unique women’s residential treatment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3539495-C81C-40D3-A124-CA381BC5EC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400" y="1458000"/>
            <a:ext cx="5442400" cy="4707303"/>
          </a:xfrm>
        </p:spPr>
        <p:txBody>
          <a:bodyPr/>
          <a:lstStyle/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opened our new residential treatment centre specifically for women suffering from gambling addiction in November 2021.</a:t>
            </a:r>
          </a:p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up after a surge in women needing residential support, with applications for treatment more than doubling in the last year.</a:t>
            </a:r>
          </a:p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Five-week programme that addresses women’s relationship with gambling and also supports with trauma and mental health.</a:t>
            </a:r>
          </a:p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Eight-week aftercare programme and continuous support for up to a year through our wrap-around services.</a:t>
            </a:r>
          </a:p>
          <a:p>
            <a:pPr lvl="1">
              <a:lnSpc>
                <a:spcPts val="2100"/>
              </a:lnSpc>
            </a:pPr>
            <a:r>
              <a:rPr lang="en-GB" sz="1900" dirty="0">
                <a:solidFill>
                  <a:srgbClr val="0A22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 moved to a new site in July 2023, where capacity will increase by 60%.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527F8B-BBB4-4697-992F-C3BDF61397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4" b="24433"/>
          <a:stretch/>
        </p:blipFill>
        <p:spPr>
          <a:xfrm>
            <a:off x="6113170" y="1458000"/>
            <a:ext cx="5526830" cy="470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30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35"/>
    </mc:Choice>
    <mc:Fallback xmlns="">
      <p:transition spd="slow" advTm="10035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person, person, outdoor, standing&#10;&#10;Description automatically generated">
            <a:extLst>
              <a:ext uri="{FF2B5EF4-FFF2-40B4-BE49-F238E27FC236}">
                <a16:creationId xmlns:a16="http://schemas.microsoft.com/office/drawing/2014/main" id="{1681319D-1CAA-4AB4-B9F3-E93463E155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" t="10161" r="-13" b="558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AB020D2-073B-40F6-A85E-E2F1C3C638F2}"/>
              </a:ext>
            </a:extLst>
          </p:cNvPr>
          <p:cNvSpPr/>
          <p:nvPr/>
        </p:nvSpPr>
        <p:spPr>
          <a:xfrm flipV="1">
            <a:off x="0" y="0"/>
            <a:ext cx="12188952" cy="6856718"/>
          </a:xfrm>
          <a:prstGeom prst="rect">
            <a:avLst/>
          </a:prstGeom>
          <a:solidFill>
            <a:srgbClr val="0A2240">
              <a:alpha val="50000"/>
            </a:srgbClr>
          </a:solidFill>
          <a:ln>
            <a:solidFill>
              <a:srgbClr val="0A22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FC08D6F2-05B7-4256-8902-D9296CA06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328" y="5448300"/>
            <a:ext cx="3018032" cy="933222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8E8F6953-0573-3574-FC7A-2B5642ACF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395" y="235952"/>
            <a:ext cx="2857160" cy="4139494"/>
          </a:xfrm>
        </p:spPr>
        <p:txBody>
          <a:bodyPr anchor="t">
            <a:noAutofit/>
          </a:bodyPr>
          <a:lstStyle/>
          <a:p>
            <a:pPr algn="l">
              <a:lnSpc>
                <a:spcPts val="3800"/>
              </a:lnSpc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HELP PEOPLE RECLAIM AND REBUILD THEIR LIVES FREE FROM GAMBLING ADDICTION</a:t>
            </a:r>
            <a:endParaRPr lang="en-GB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17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19"/>
    </mc:Choice>
    <mc:Fallback xmlns="">
      <p:transition spd="slow" advTm="9819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24C057E-A362-1209-6744-5D6ED9E301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4910469"/>
              </p:ext>
            </p:extLst>
          </p:nvPr>
        </p:nvGraphicFramePr>
        <p:xfrm>
          <a:off x="6096000" y="1200151"/>
          <a:ext cx="6096000" cy="461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Arrow: Pentagon 8">
            <a:extLst>
              <a:ext uri="{FF2B5EF4-FFF2-40B4-BE49-F238E27FC236}">
                <a16:creationId xmlns:a16="http://schemas.microsoft.com/office/drawing/2014/main" id="{BE8BEC0D-9297-CE79-2969-FD7974A43594}"/>
              </a:ext>
            </a:extLst>
          </p:cNvPr>
          <p:cNvSpPr/>
          <p:nvPr/>
        </p:nvSpPr>
        <p:spPr>
          <a:xfrm rot="16200000">
            <a:off x="503463" y="3793838"/>
            <a:ext cx="1767091" cy="1742270"/>
          </a:xfrm>
          <a:prstGeom prst="homePlate">
            <a:avLst>
              <a:gd name="adj" fmla="val 34536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CF8C9F-44CC-F179-87FB-79734BF69ED8}"/>
              </a:ext>
            </a:extLst>
          </p:cNvPr>
          <p:cNvSpPr txBox="1"/>
          <p:nvPr/>
        </p:nvSpPr>
        <p:spPr>
          <a:xfrm>
            <a:off x="515872" y="4385146"/>
            <a:ext cx="17422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solidFill>
                  <a:prstClr val="white"/>
                </a:solidFill>
                <a:latin typeface="Arial"/>
              </a:rPr>
              <a:t>43</a:t>
            </a:r>
            <a:r>
              <a:rPr lang="en-GB" sz="6000" b="1" dirty="0">
                <a:solidFill>
                  <a:prstClr val="white"/>
                </a:solidFill>
                <a:latin typeface="Arial"/>
              </a:rPr>
              <a:t>%</a:t>
            </a:r>
            <a:endParaRPr kumimoji="0" lang="en-GB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AECCC148-F5C6-DB1B-68D7-41CB420A75AB}"/>
              </a:ext>
            </a:extLst>
          </p:cNvPr>
          <p:cNvSpPr/>
          <p:nvPr/>
        </p:nvSpPr>
        <p:spPr>
          <a:xfrm rot="16200000">
            <a:off x="498489" y="1494343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B5EC9E97-87F5-4A74-52FF-C3E3F8EAA418}"/>
              </a:ext>
            </a:extLst>
          </p:cNvPr>
          <p:cNvSpPr/>
          <p:nvPr/>
        </p:nvSpPr>
        <p:spPr>
          <a:xfrm rot="16200000">
            <a:off x="4617553" y="1503113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19DE84EF-E125-95D6-757C-F9E813F0B8B2}"/>
              </a:ext>
            </a:extLst>
          </p:cNvPr>
          <p:cNvSpPr/>
          <p:nvPr/>
        </p:nvSpPr>
        <p:spPr>
          <a:xfrm rot="16200000">
            <a:off x="498490" y="2029032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BB9F74BD-D034-8521-82BC-297570879730}"/>
              </a:ext>
            </a:extLst>
          </p:cNvPr>
          <p:cNvSpPr/>
          <p:nvPr/>
        </p:nvSpPr>
        <p:spPr>
          <a:xfrm rot="16200000">
            <a:off x="955688" y="1494344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FA856C2F-FF52-F18C-0FA1-581B34E5C04E}"/>
              </a:ext>
            </a:extLst>
          </p:cNvPr>
          <p:cNvSpPr/>
          <p:nvPr/>
        </p:nvSpPr>
        <p:spPr>
          <a:xfrm rot="16200000">
            <a:off x="1416336" y="1499339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06ADBE57-4E0B-DA12-8BC6-A5B93573D8E1}"/>
              </a:ext>
            </a:extLst>
          </p:cNvPr>
          <p:cNvSpPr/>
          <p:nvPr/>
        </p:nvSpPr>
        <p:spPr>
          <a:xfrm rot="16200000">
            <a:off x="1870090" y="1499339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1D1E70A8-7494-3FD8-64C1-114578F5FA68}"/>
              </a:ext>
            </a:extLst>
          </p:cNvPr>
          <p:cNvSpPr/>
          <p:nvPr/>
        </p:nvSpPr>
        <p:spPr>
          <a:xfrm rot="16200000">
            <a:off x="2327289" y="1499339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AF51A0DB-2CF8-76E6-8F41-07D33E69652D}"/>
              </a:ext>
            </a:extLst>
          </p:cNvPr>
          <p:cNvSpPr/>
          <p:nvPr/>
        </p:nvSpPr>
        <p:spPr>
          <a:xfrm rot="16200000">
            <a:off x="4160353" y="1503113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7AD9AA6C-FD64-5ADE-6622-54B16FA0BBF9}"/>
              </a:ext>
            </a:extLst>
          </p:cNvPr>
          <p:cNvSpPr/>
          <p:nvPr/>
        </p:nvSpPr>
        <p:spPr>
          <a:xfrm rot="16200000">
            <a:off x="2788753" y="1503113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2EB20B11-1939-7160-7E9B-D7595D593125}"/>
              </a:ext>
            </a:extLst>
          </p:cNvPr>
          <p:cNvSpPr/>
          <p:nvPr/>
        </p:nvSpPr>
        <p:spPr>
          <a:xfrm rot="16200000">
            <a:off x="3242506" y="1503733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92828203-99A9-1B24-96D9-E1DE0293574C}"/>
              </a:ext>
            </a:extLst>
          </p:cNvPr>
          <p:cNvSpPr/>
          <p:nvPr/>
        </p:nvSpPr>
        <p:spPr>
          <a:xfrm rot="16200000">
            <a:off x="3699705" y="1503113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row: Pentagon 21">
            <a:extLst>
              <a:ext uri="{FF2B5EF4-FFF2-40B4-BE49-F238E27FC236}">
                <a16:creationId xmlns:a16="http://schemas.microsoft.com/office/drawing/2014/main" id="{82AA03FB-6646-E166-9033-B28EC9A9D289}"/>
              </a:ext>
            </a:extLst>
          </p:cNvPr>
          <p:cNvSpPr/>
          <p:nvPr/>
        </p:nvSpPr>
        <p:spPr>
          <a:xfrm rot="16200000">
            <a:off x="500730" y="2563720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row: Pentagon 22">
            <a:extLst>
              <a:ext uri="{FF2B5EF4-FFF2-40B4-BE49-F238E27FC236}">
                <a16:creationId xmlns:a16="http://schemas.microsoft.com/office/drawing/2014/main" id="{E9A396B4-890B-5A78-20EA-1E0985B23B22}"/>
              </a:ext>
            </a:extLst>
          </p:cNvPr>
          <p:cNvSpPr/>
          <p:nvPr/>
        </p:nvSpPr>
        <p:spPr>
          <a:xfrm rot="16200000">
            <a:off x="498490" y="3103333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row: Pentagon 23">
            <a:extLst>
              <a:ext uri="{FF2B5EF4-FFF2-40B4-BE49-F238E27FC236}">
                <a16:creationId xmlns:a16="http://schemas.microsoft.com/office/drawing/2014/main" id="{9EE44887-5742-DA59-0B0F-0D8451DF5C12}"/>
              </a:ext>
            </a:extLst>
          </p:cNvPr>
          <p:cNvSpPr/>
          <p:nvPr/>
        </p:nvSpPr>
        <p:spPr>
          <a:xfrm rot="16200000">
            <a:off x="955689" y="2029032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4DF41AE4-A813-7A73-B350-FDED677EE83F}"/>
              </a:ext>
            </a:extLst>
          </p:cNvPr>
          <p:cNvSpPr/>
          <p:nvPr/>
        </p:nvSpPr>
        <p:spPr>
          <a:xfrm rot="16200000">
            <a:off x="955689" y="2563719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FF2B5490-F209-B914-8850-50188E722666}"/>
              </a:ext>
            </a:extLst>
          </p:cNvPr>
          <p:cNvSpPr/>
          <p:nvPr/>
        </p:nvSpPr>
        <p:spPr>
          <a:xfrm rot="16200000">
            <a:off x="1416337" y="2029032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CA29363F-C11E-F40C-D940-E4DD4A19A108}"/>
              </a:ext>
            </a:extLst>
          </p:cNvPr>
          <p:cNvSpPr/>
          <p:nvPr/>
        </p:nvSpPr>
        <p:spPr>
          <a:xfrm rot="16200000">
            <a:off x="1870090" y="2029032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row: Pentagon 27">
            <a:extLst>
              <a:ext uri="{FF2B5EF4-FFF2-40B4-BE49-F238E27FC236}">
                <a16:creationId xmlns:a16="http://schemas.microsoft.com/office/drawing/2014/main" id="{75603F8A-D70A-9F6B-F08E-12015A367F33}"/>
              </a:ext>
            </a:extLst>
          </p:cNvPr>
          <p:cNvSpPr/>
          <p:nvPr/>
        </p:nvSpPr>
        <p:spPr>
          <a:xfrm rot="16200000">
            <a:off x="2327289" y="2029031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row: Pentagon 28">
            <a:extLst>
              <a:ext uri="{FF2B5EF4-FFF2-40B4-BE49-F238E27FC236}">
                <a16:creationId xmlns:a16="http://schemas.microsoft.com/office/drawing/2014/main" id="{B427866B-E54D-01D0-78D7-1BF60CB3B14F}"/>
              </a:ext>
            </a:extLst>
          </p:cNvPr>
          <p:cNvSpPr/>
          <p:nvPr/>
        </p:nvSpPr>
        <p:spPr>
          <a:xfrm rot="16200000">
            <a:off x="5075571" y="1503113"/>
            <a:ext cx="372209" cy="297906"/>
          </a:xfrm>
          <a:prstGeom prst="homePlate">
            <a:avLst/>
          </a:prstGeom>
          <a:noFill/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row: Pentagon 29">
            <a:extLst>
              <a:ext uri="{FF2B5EF4-FFF2-40B4-BE49-F238E27FC236}">
                <a16:creationId xmlns:a16="http://schemas.microsoft.com/office/drawing/2014/main" id="{72750939-5938-C1D1-17C3-3B7513471644}"/>
              </a:ext>
            </a:extLst>
          </p:cNvPr>
          <p:cNvSpPr/>
          <p:nvPr/>
        </p:nvSpPr>
        <p:spPr>
          <a:xfrm rot="16200000">
            <a:off x="2788754" y="2029030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row: Pentagon 30">
            <a:extLst>
              <a:ext uri="{FF2B5EF4-FFF2-40B4-BE49-F238E27FC236}">
                <a16:creationId xmlns:a16="http://schemas.microsoft.com/office/drawing/2014/main" id="{58A17F17-78A6-8DCD-1288-D5E8CF402DB4}"/>
              </a:ext>
            </a:extLst>
          </p:cNvPr>
          <p:cNvSpPr/>
          <p:nvPr/>
        </p:nvSpPr>
        <p:spPr>
          <a:xfrm rot="16200000">
            <a:off x="1416336" y="2568092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row: Pentagon 31">
            <a:extLst>
              <a:ext uri="{FF2B5EF4-FFF2-40B4-BE49-F238E27FC236}">
                <a16:creationId xmlns:a16="http://schemas.microsoft.com/office/drawing/2014/main" id="{35D2E2D7-27F5-244C-10E8-8844AA320E3A}"/>
              </a:ext>
            </a:extLst>
          </p:cNvPr>
          <p:cNvSpPr/>
          <p:nvPr/>
        </p:nvSpPr>
        <p:spPr>
          <a:xfrm rot="16200000">
            <a:off x="3245654" y="2029956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row: Pentagon 32">
            <a:extLst>
              <a:ext uri="{FF2B5EF4-FFF2-40B4-BE49-F238E27FC236}">
                <a16:creationId xmlns:a16="http://schemas.microsoft.com/office/drawing/2014/main" id="{FF5D0E04-247C-FD7A-1477-D709A9B3CA21}"/>
              </a:ext>
            </a:extLst>
          </p:cNvPr>
          <p:cNvSpPr/>
          <p:nvPr/>
        </p:nvSpPr>
        <p:spPr>
          <a:xfrm rot="16200000">
            <a:off x="1866253" y="2568091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row: Pentagon 33">
            <a:extLst>
              <a:ext uri="{FF2B5EF4-FFF2-40B4-BE49-F238E27FC236}">
                <a16:creationId xmlns:a16="http://schemas.microsoft.com/office/drawing/2014/main" id="{A8EFF05B-58F2-A375-E3CC-B38CC10C8E6D}"/>
              </a:ext>
            </a:extLst>
          </p:cNvPr>
          <p:cNvSpPr/>
          <p:nvPr/>
        </p:nvSpPr>
        <p:spPr>
          <a:xfrm rot="16200000">
            <a:off x="2328751" y="2558722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row: Pentagon 34">
            <a:extLst>
              <a:ext uri="{FF2B5EF4-FFF2-40B4-BE49-F238E27FC236}">
                <a16:creationId xmlns:a16="http://schemas.microsoft.com/office/drawing/2014/main" id="{AA6D2398-7B5B-4EC8-9A88-B491C208E757}"/>
              </a:ext>
            </a:extLst>
          </p:cNvPr>
          <p:cNvSpPr/>
          <p:nvPr/>
        </p:nvSpPr>
        <p:spPr>
          <a:xfrm rot="16200000">
            <a:off x="2795759" y="2568091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row: Pentagon 35">
            <a:extLst>
              <a:ext uri="{FF2B5EF4-FFF2-40B4-BE49-F238E27FC236}">
                <a16:creationId xmlns:a16="http://schemas.microsoft.com/office/drawing/2014/main" id="{D4C73B93-3A8C-347B-A8CB-08221AD9271C}"/>
              </a:ext>
            </a:extLst>
          </p:cNvPr>
          <p:cNvSpPr/>
          <p:nvPr/>
        </p:nvSpPr>
        <p:spPr>
          <a:xfrm rot="16200000">
            <a:off x="3699706" y="2029030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row: Pentagon 36">
            <a:extLst>
              <a:ext uri="{FF2B5EF4-FFF2-40B4-BE49-F238E27FC236}">
                <a16:creationId xmlns:a16="http://schemas.microsoft.com/office/drawing/2014/main" id="{64E54987-EF53-49B1-17B1-CBA5836D975E}"/>
              </a:ext>
            </a:extLst>
          </p:cNvPr>
          <p:cNvSpPr/>
          <p:nvPr/>
        </p:nvSpPr>
        <p:spPr>
          <a:xfrm rot="16200000">
            <a:off x="4160353" y="2029955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row: Pentagon 37">
            <a:extLst>
              <a:ext uri="{FF2B5EF4-FFF2-40B4-BE49-F238E27FC236}">
                <a16:creationId xmlns:a16="http://schemas.microsoft.com/office/drawing/2014/main" id="{059591D5-9527-5E2C-3366-29FB7B66583E}"/>
              </a:ext>
            </a:extLst>
          </p:cNvPr>
          <p:cNvSpPr/>
          <p:nvPr/>
        </p:nvSpPr>
        <p:spPr>
          <a:xfrm rot="16200000">
            <a:off x="4616892" y="2027722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row: Pentagon 38">
            <a:extLst>
              <a:ext uri="{FF2B5EF4-FFF2-40B4-BE49-F238E27FC236}">
                <a16:creationId xmlns:a16="http://schemas.microsoft.com/office/drawing/2014/main" id="{C40B4C18-5E6E-6660-C44F-728BDDC8C6A3}"/>
              </a:ext>
            </a:extLst>
          </p:cNvPr>
          <p:cNvSpPr/>
          <p:nvPr/>
        </p:nvSpPr>
        <p:spPr>
          <a:xfrm rot="16200000">
            <a:off x="5070645" y="2036513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087378DF-8191-7D53-11FB-9D558172EA81}"/>
              </a:ext>
            </a:extLst>
          </p:cNvPr>
          <p:cNvSpPr/>
          <p:nvPr/>
        </p:nvSpPr>
        <p:spPr>
          <a:xfrm rot="16200000">
            <a:off x="955688" y="3103333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67EA1FE4-3433-8A69-AD9E-A9ED3D332A00}"/>
              </a:ext>
            </a:extLst>
          </p:cNvPr>
          <p:cNvSpPr/>
          <p:nvPr/>
        </p:nvSpPr>
        <p:spPr>
          <a:xfrm rot="16200000">
            <a:off x="1412886" y="3103333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Arrow: Pentagon 41">
            <a:extLst>
              <a:ext uri="{FF2B5EF4-FFF2-40B4-BE49-F238E27FC236}">
                <a16:creationId xmlns:a16="http://schemas.microsoft.com/office/drawing/2014/main" id="{9FC440F3-E1B8-5892-6805-8D2626CD0AE2}"/>
              </a:ext>
            </a:extLst>
          </p:cNvPr>
          <p:cNvSpPr/>
          <p:nvPr/>
        </p:nvSpPr>
        <p:spPr>
          <a:xfrm rot="16200000">
            <a:off x="1865618" y="3103333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row: Pentagon 42">
            <a:extLst>
              <a:ext uri="{FF2B5EF4-FFF2-40B4-BE49-F238E27FC236}">
                <a16:creationId xmlns:a16="http://schemas.microsoft.com/office/drawing/2014/main" id="{7C88DDD2-76D5-6EA1-8801-183CE6236731}"/>
              </a:ext>
            </a:extLst>
          </p:cNvPr>
          <p:cNvSpPr/>
          <p:nvPr/>
        </p:nvSpPr>
        <p:spPr>
          <a:xfrm rot="16200000">
            <a:off x="2327290" y="3103333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row: Pentagon 43">
            <a:extLst>
              <a:ext uri="{FF2B5EF4-FFF2-40B4-BE49-F238E27FC236}">
                <a16:creationId xmlns:a16="http://schemas.microsoft.com/office/drawing/2014/main" id="{1E08E6D3-367D-DAF3-36C6-7F3FAE2A7895}"/>
              </a:ext>
            </a:extLst>
          </p:cNvPr>
          <p:cNvSpPr/>
          <p:nvPr/>
        </p:nvSpPr>
        <p:spPr>
          <a:xfrm rot="16200000">
            <a:off x="2795758" y="3103333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Arrow: Pentagon 44">
            <a:extLst>
              <a:ext uri="{FF2B5EF4-FFF2-40B4-BE49-F238E27FC236}">
                <a16:creationId xmlns:a16="http://schemas.microsoft.com/office/drawing/2014/main" id="{AB89039B-4511-7D10-5406-68FD3E0AD6F5}"/>
              </a:ext>
            </a:extLst>
          </p:cNvPr>
          <p:cNvSpPr/>
          <p:nvPr/>
        </p:nvSpPr>
        <p:spPr>
          <a:xfrm rot="16200000">
            <a:off x="3242507" y="2568091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Arrow: Pentagon 45">
            <a:extLst>
              <a:ext uri="{FF2B5EF4-FFF2-40B4-BE49-F238E27FC236}">
                <a16:creationId xmlns:a16="http://schemas.microsoft.com/office/drawing/2014/main" id="{152FEE2B-C1C0-9BBC-9663-9A36CB022E56}"/>
              </a:ext>
            </a:extLst>
          </p:cNvPr>
          <p:cNvSpPr/>
          <p:nvPr/>
        </p:nvSpPr>
        <p:spPr>
          <a:xfrm rot="16200000">
            <a:off x="3699706" y="2558722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Arrow: Pentagon 46">
            <a:extLst>
              <a:ext uri="{FF2B5EF4-FFF2-40B4-BE49-F238E27FC236}">
                <a16:creationId xmlns:a16="http://schemas.microsoft.com/office/drawing/2014/main" id="{FE886759-328E-4A6A-D045-BE88217842FE}"/>
              </a:ext>
            </a:extLst>
          </p:cNvPr>
          <p:cNvSpPr/>
          <p:nvPr/>
        </p:nvSpPr>
        <p:spPr>
          <a:xfrm rot="16200000">
            <a:off x="3251338" y="3103333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Arrow: Pentagon 47">
            <a:extLst>
              <a:ext uri="{FF2B5EF4-FFF2-40B4-BE49-F238E27FC236}">
                <a16:creationId xmlns:a16="http://schemas.microsoft.com/office/drawing/2014/main" id="{D5ADD1AB-5E3A-C534-CAD6-EA16C5D46D1A}"/>
              </a:ext>
            </a:extLst>
          </p:cNvPr>
          <p:cNvSpPr/>
          <p:nvPr/>
        </p:nvSpPr>
        <p:spPr>
          <a:xfrm rot="16200000">
            <a:off x="4156772" y="2558723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rrow: Pentagon 48">
            <a:extLst>
              <a:ext uri="{FF2B5EF4-FFF2-40B4-BE49-F238E27FC236}">
                <a16:creationId xmlns:a16="http://schemas.microsoft.com/office/drawing/2014/main" id="{01946CF9-38CF-D717-8BAC-D9E5C777386E}"/>
              </a:ext>
            </a:extLst>
          </p:cNvPr>
          <p:cNvSpPr/>
          <p:nvPr/>
        </p:nvSpPr>
        <p:spPr>
          <a:xfrm rot="16200000">
            <a:off x="4613462" y="2568091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row: Pentagon 49">
            <a:extLst>
              <a:ext uri="{FF2B5EF4-FFF2-40B4-BE49-F238E27FC236}">
                <a16:creationId xmlns:a16="http://schemas.microsoft.com/office/drawing/2014/main" id="{0ABEC359-598D-19D3-A6FA-6A336FF39092}"/>
              </a:ext>
            </a:extLst>
          </p:cNvPr>
          <p:cNvSpPr/>
          <p:nvPr/>
        </p:nvSpPr>
        <p:spPr>
          <a:xfrm rot="16200000">
            <a:off x="5070152" y="2568091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row: Pentagon 50">
            <a:extLst>
              <a:ext uri="{FF2B5EF4-FFF2-40B4-BE49-F238E27FC236}">
                <a16:creationId xmlns:a16="http://schemas.microsoft.com/office/drawing/2014/main" id="{F987664C-F687-DB1F-74C3-FF6B854D0831}"/>
              </a:ext>
            </a:extLst>
          </p:cNvPr>
          <p:cNvSpPr/>
          <p:nvPr/>
        </p:nvSpPr>
        <p:spPr>
          <a:xfrm rot="16200000">
            <a:off x="3699706" y="3106729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rrow: Pentagon 51">
            <a:extLst>
              <a:ext uri="{FF2B5EF4-FFF2-40B4-BE49-F238E27FC236}">
                <a16:creationId xmlns:a16="http://schemas.microsoft.com/office/drawing/2014/main" id="{4A17583F-4DA7-BAFD-4740-B24DBE7E5184}"/>
              </a:ext>
            </a:extLst>
          </p:cNvPr>
          <p:cNvSpPr/>
          <p:nvPr/>
        </p:nvSpPr>
        <p:spPr>
          <a:xfrm rot="16200000">
            <a:off x="4158707" y="3104691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Arrow: Pentagon 52">
            <a:extLst>
              <a:ext uri="{FF2B5EF4-FFF2-40B4-BE49-F238E27FC236}">
                <a16:creationId xmlns:a16="http://schemas.microsoft.com/office/drawing/2014/main" id="{38F65A6D-0809-8F49-2065-3D462AFFECBE}"/>
              </a:ext>
            </a:extLst>
          </p:cNvPr>
          <p:cNvSpPr/>
          <p:nvPr/>
        </p:nvSpPr>
        <p:spPr>
          <a:xfrm rot="16200000">
            <a:off x="5070153" y="3106728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Arrow: Pentagon 53">
            <a:extLst>
              <a:ext uri="{FF2B5EF4-FFF2-40B4-BE49-F238E27FC236}">
                <a16:creationId xmlns:a16="http://schemas.microsoft.com/office/drawing/2014/main" id="{B65DCCA1-F067-B568-891A-18F81458BC83}"/>
              </a:ext>
            </a:extLst>
          </p:cNvPr>
          <p:cNvSpPr/>
          <p:nvPr/>
        </p:nvSpPr>
        <p:spPr>
          <a:xfrm rot="16200000">
            <a:off x="4613463" y="3106979"/>
            <a:ext cx="372209" cy="297906"/>
          </a:xfrm>
          <a:prstGeom prst="homePlate">
            <a:avLst/>
          </a:prstGeom>
          <a:solidFill>
            <a:srgbClr val="FF5F00"/>
          </a:solidFill>
          <a:ln w="19050">
            <a:solidFill>
              <a:srgbClr val="FF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itle 5">
            <a:extLst>
              <a:ext uri="{FF2B5EF4-FFF2-40B4-BE49-F238E27FC236}">
                <a16:creationId xmlns:a16="http://schemas.microsoft.com/office/drawing/2014/main" id="{C15A865F-C19B-0AEB-4AAD-44015CBFA78C}"/>
              </a:ext>
            </a:extLst>
          </p:cNvPr>
          <p:cNvSpPr txBox="1">
            <a:spLocks/>
          </p:cNvSpPr>
          <p:nvPr/>
        </p:nvSpPr>
        <p:spPr>
          <a:xfrm>
            <a:off x="535640" y="439397"/>
            <a:ext cx="11107086" cy="64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ts val="39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Applications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4235D82-D856-9CEE-3725-64A124A0753F}"/>
              </a:ext>
            </a:extLst>
          </p:cNvPr>
          <p:cNvSpPr txBox="1"/>
          <p:nvPr/>
        </p:nvSpPr>
        <p:spPr>
          <a:xfrm>
            <a:off x="433360" y="389844"/>
            <a:ext cx="61055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Applications</a:t>
            </a:r>
            <a:endParaRPr lang="en-GB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D97B345-D77B-E5FF-7033-E4773285B0A7}"/>
              </a:ext>
            </a:extLst>
          </p:cNvPr>
          <p:cNvSpPr txBox="1"/>
          <p:nvPr/>
        </p:nvSpPr>
        <p:spPr>
          <a:xfrm>
            <a:off x="2268854" y="4379680"/>
            <a:ext cx="3850138" cy="95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INCREASE IN APPLICATIONS YEAR ON YEAR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655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86C5888-230B-4E37-8EEF-E5A6D47AD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40" y="405000"/>
            <a:ext cx="11107086" cy="648000"/>
          </a:xfrm>
        </p:spPr>
        <p:txBody>
          <a:bodyPr/>
          <a:lstStyle/>
          <a:p>
            <a:r>
              <a:rPr lang="en-US" dirty="0"/>
              <a:t>Client complexity</a:t>
            </a:r>
            <a:endParaRPr lang="en-GB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88FAE4F-D4E1-4A48-8BFD-B96F04C178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6417821"/>
              </p:ext>
            </p:extLst>
          </p:nvPr>
        </p:nvGraphicFramePr>
        <p:xfrm>
          <a:off x="0" y="1189276"/>
          <a:ext cx="6579535" cy="462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3A5CA48-552F-48D9-AA58-6DB57415FE52}"/>
              </a:ext>
            </a:extLst>
          </p:cNvPr>
          <p:cNvSpPr txBox="1"/>
          <p:nvPr/>
        </p:nvSpPr>
        <p:spPr>
          <a:xfrm>
            <a:off x="551999" y="5453280"/>
            <a:ext cx="55440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*Alcohol misuse is deemed to be a client with an audit score of 10+ and/or deemed to be of a medium to high risk.</a:t>
            </a:r>
          </a:p>
        </p:txBody>
      </p:sp>
      <p:pic>
        <p:nvPicPr>
          <p:cNvPr id="5" name="Picture Placeholder 4" descr="A person wearing a suit and tie&#10;&#10;Description automatically generated with medium confidence">
            <a:extLst>
              <a:ext uri="{FF2B5EF4-FFF2-40B4-BE49-F238E27FC236}">
                <a16:creationId xmlns:a16="http://schemas.microsoft.com/office/drawing/2014/main" id="{9493E1DC-2D5A-3C05-7B07-DCBD42DD44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9" r="67562" b="6559"/>
          <a:stretch/>
        </p:blipFill>
        <p:spPr>
          <a:xfrm>
            <a:off x="6579535" y="1189275"/>
            <a:ext cx="5612465" cy="4626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C02027-8A38-AC4A-D58D-E91BCD0D4E6D}"/>
              </a:ext>
            </a:extLst>
          </p:cNvPr>
          <p:cNvSpPr txBox="1"/>
          <p:nvPr/>
        </p:nvSpPr>
        <p:spPr>
          <a:xfrm>
            <a:off x="6816079" y="1358852"/>
            <a:ext cx="5112569" cy="4302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Bef>
                <a:spcPts val="20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Three in four </a:t>
            </a:r>
            <a:r>
              <a:rPr lang="en-GB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applicants have contemplated suicide as a result of their gambling</a:t>
            </a:r>
          </a:p>
          <a:p>
            <a:pPr marL="342900" lvl="0" indent="-34290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One in two </a:t>
            </a:r>
            <a:r>
              <a:rPr lang="en-GB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applicants have a diagnosed mental health condition</a:t>
            </a:r>
          </a:p>
          <a:p>
            <a:pPr marL="342900" lvl="0" indent="-34290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Over 40% </a:t>
            </a:r>
            <a:r>
              <a:rPr lang="en-GB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of applicants have been involved with the criminal justice system</a:t>
            </a:r>
          </a:p>
          <a:p>
            <a:pPr marL="342900" lvl="0" indent="-34290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One in four </a:t>
            </a:r>
            <a:r>
              <a:rPr lang="en-GB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applicants have used illicit substances</a:t>
            </a:r>
          </a:p>
          <a:p>
            <a:pPr marL="342900" lvl="0" indent="-34290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One in five </a:t>
            </a:r>
            <a:r>
              <a:rPr lang="en-GB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applicants are assessed as medium to high risk in terms of their alcohol use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F1EE5E-5CDB-4DC9-2986-B8D63E71208F}"/>
              </a:ext>
            </a:extLst>
          </p:cNvPr>
          <p:cNvCxnSpPr>
            <a:cxnSpLocks/>
          </p:cNvCxnSpPr>
          <p:nvPr/>
        </p:nvCxnSpPr>
        <p:spPr>
          <a:xfrm>
            <a:off x="268395" y="1096233"/>
            <a:ext cx="1151572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848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0000"/>
    </mc:Choice>
    <mc:Fallback xmlns="">
      <p:transition spd="slow" advClick="0" advTm="18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7997B67-F22C-AFED-03C2-963F76D651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04" b="19604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7479973-A72D-9F9B-1851-D183EAE92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Greater accessibility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E3907FC-F470-FF64-0BDB-5C85B30C5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09" y="1246680"/>
            <a:ext cx="6884391" cy="45781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454A99E-2489-AD34-78D2-B898D907ACDC}"/>
              </a:ext>
            </a:extLst>
          </p:cNvPr>
          <p:cNvSpPr txBox="1"/>
          <p:nvPr/>
        </p:nvSpPr>
        <p:spPr>
          <a:xfrm>
            <a:off x="384072" y="1550012"/>
            <a:ext cx="5639920" cy="2343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prstClr val="white"/>
                </a:solidFill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Two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 men’s residential programmes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prstClr val="white"/>
                </a:solidFill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Women’s residential programme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Enhanced residential programme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Eight Retreat &amp; Counselling cohorts per year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18 recovery house beds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1FDD72DC-AFCC-7EC6-8FAA-56E644AC371C}"/>
              </a:ext>
            </a:extLst>
          </p:cNvPr>
          <p:cNvSpPr/>
          <p:nvPr/>
        </p:nvSpPr>
        <p:spPr>
          <a:xfrm rot="16200000">
            <a:off x="530725" y="4010058"/>
            <a:ext cx="1523608" cy="1553312"/>
          </a:xfrm>
          <a:prstGeom prst="homePlate">
            <a:avLst>
              <a:gd name="adj" fmla="val 36650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04E92C-CF5D-0B61-DEFE-A3B20C7678B8}"/>
              </a:ext>
            </a:extLst>
          </p:cNvPr>
          <p:cNvSpPr txBox="1"/>
          <p:nvPr/>
        </p:nvSpPr>
        <p:spPr>
          <a:xfrm>
            <a:off x="535640" y="4432771"/>
            <a:ext cx="15533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270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6A3EB0-EB45-87D4-A031-1EF0228B3D4D}"/>
              </a:ext>
            </a:extLst>
          </p:cNvPr>
          <p:cNvSpPr txBox="1"/>
          <p:nvPr/>
        </p:nvSpPr>
        <p:spPr>
          <a:xfrm>
            <a:off x="2132653" y="4656362"/>
            <a:ext cx="2448272" cy="95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Treatment spaces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932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7997B67-F22C-AFED-03C2-963F76D651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04" b="19604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7479973-A72D-9F9B-1851-D183EAE92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Quality service delivery</a:t>
            </a: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BC7355B0-16A6-CAA8-3A75-472BBA80526C}"/>
              </a:ext>
            </a:extLst>
          </p:cNvPr>
          <p:cNvSpPr/>
          <p:nvPr/>
        </p:nvSpPr>
        <p:spPr>
          <a:xfrm rot="16200000">
            <a:off x="551860" y="1916511"/>
            <a:ext cx="3795891" cy="3076761"/>
          </a:xfrm>
          <a:prstGeom prst="homePlate">
            <a:avLst>
              <a:gd name="adj" fmla="val 4584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32285A-FD9C-6EBA-EA80-CEC3D525A69D}"/>
              </a:ext>
            </a:extLst>
          </p:cNvPr>
          <p:cNvSpPr txBox="1"/>
          <p:nvPr/>
        </p:nvSpPr>
        <p:spPr>
          <a:xfrm>
            <a:off x="953058" y="2678241"/>
            <a:ext cx="2963119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82%</a:t>
            </a:r>
            <a:r>
              <a:rPr kumimoji="0" lang="en-GB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admissions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completed treatment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2022-2023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*2021-2022 78% of admissions</a:t>
            </a:r>
          </a:p>
        </p:txBody>
      </p:sp>
      <p:graphicFrame>
        <p:nvGraphicFramePr>
          <p:cNvPr id="7" name="Chart Placeholder 6">
            <a:extLst>
              <a:ext uri="{FF2B5EF4-FFF2-40B4-BE49-F238E27FC236}">
                <a16:creationId xmlns:a16="http://schemas.microsoft.com/office/drawing/2014/main" id="{44DE4A54-F04D-26E7-4CA1-1C811DA872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034558"/>
              </p:ext>
            </p:extLst>
          </p:nvPr>
        </p:nvGraphicFramePr>
        <p:xfrm>
          <a:off x="3647728" y="1351052"/>
          <a:ext cx="6695678" cy="2187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Placeholder 6">
            <a:extLst>
              <a:ext uri="{FF2B5EF4-FFF2-40B4-BE49-F238E27FC236}">
                <a16:creationId xmlns:a16="http://schemas.microsoft.com/office/drawing/2014/main" id="{003BDA0F-5BE6-623C-711F-EE76DC0F4F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1000765"/>
              </p:ext>
            </p:extLst>
          </p:nvPr>
        </p:nvGraphicFramePr>
        <p:xfrm>
          <a:off x="3647728" y="3538751"/>
          <a:ext cx="6695678" cy="2187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8682EB2-E513-6203-26CA-E91059C44F95}"/>
              </a:ext>
            </a:extLst>
          </p:cNvPr>
          <p:cNvSpPr txBox="1"/>
          <p:nvPr/>
        </p:nvSpPr>
        <p:spPr>
          <a:xfrm>
            <a:off x="9336360" y="1841172"/>
            <a:ext cx="2699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78%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completed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residential treatment 2022/23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2A105D-DD3E-A9F0-5F39-C5946149A193}"/>
              </a:ext>
            </a:extLst>
          </p:cNvPr>
          <p:cNvSpPr txBox="1"/>
          <p:nvPr/>
        </p:nvSpPr>
        <p:spPr>
          <a:xfrm>
            <a:off x="9336360" y="4028871"/>
            <a:ext cx="2699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83%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completed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Retreat &amp; Counselling 2022/23</a:t>
            </a:r>
          </a:p>
        </p:txBody>
      </p:sp>
    </p:spTree>
    <p:extLst>
      <p:ext uri="{BB962C8B-B14F-4D97-AF65-F5344CB8AC3E}">
        <p14:creationId xmlns:p14="http://schemas.microsoft.com/office/powerpoint/2010/main" val="2620923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A03755-1823-5EF4-33C9-165391F79BCE}"/>
              </a:ext>
            </a:extLst>
          </p:cNvPr>
          <p:cNvSpPr/>
          <p:nvPr/>
        </p:nvSpPr>
        <p:spPr>
          <a:xfrm>
            <a:off x="3936622" y="1198800"/>
            <a:ext cx="8255377" cy="4626000"/>
          </a:xfrm>
          <a:prstGeom prst="rect">
            <a:avLst/>
          </a:prstGeom>
          <a:pattFill prst="lg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FFC2499-9F7F-7464-1085-48599EF6D6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4367297"/>
              </p:ext>
            </p:extLst>
          </p:nvPr>
        </p:nvGraphicFramePr>
        <p:xfrm>
          <a:off x="3954855" y="1198800"/>
          <a:ext cx="3954855" cy="462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CAD13C9-5BAF-05C6-B02A-13D42BE07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Quality service delivery</a:t>
            </a:r>
          </a:p>
        </p:txBody>
      </p:sp>
      <p:pic>
        <p:nvPicPr>
          <p:cNvPr id="50" name="Picture Placeholder 4" descr="A person wearing a suit and tie&#10;&#10;Description automatically generated with medium confidence">
            <a:extLst>
              <a:ext uri="{FF2B5EF4-FFF2-40B4-BE49-F238E27FC236}">
                <a16:creationId xmlns:a16="http://schemas.microsoft.com/office/drawing/2014/main" id="{131D3B7F-9F17-0334-FF17-2AA94399748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9" r="67562" b="6559"/>
          <a:stretch/>
        </p:blipFill>
        <p:spPr>
          <a:xfrm>
            <a:off x="0" y="1198800"/>
            <a:ext cx="3954855" cy="4626000"/>
          </a:xfrm>
          <a:solidFill>
            <a:schemeClr val="bg2">
              <a:lumMod val="90000"/>
            </a:schemeClr>
          </a:solidFill>
        </p:spPr>
      </p:pic>
      <p:sp>
        <p:nvSpPr>
          <p:cNvPr id="54" name="Arrow: Pentagon 53">
            <a:extLst>
              <a:ext uri="{FF2B5EF4-FFF2-40B4-BE49-F238E27FC236}">
                <a16:creationId xmlns:a16="http://schemas.microsoft.com/office/drawing/2014/main" id="{F2D8AED3-6061-165D-9A56-9BB03A6CE906}"/>
              </a:ext>
            </a:extLst>
          </p:cNvPr>
          <p:cNvSpPr/>
          <p:nvPr/>
        </p:nvSpPr>
        <p:spPr>
          <a:xfrm rot="16200000">
            <a:off x="14534" y="2052162"/>
            <a:ext cx="3795891" cy="2753676"/>
          </a:xfrm>
          <a:prstGeom prst="homePlate">
            <a:avLst>
              <a:gd name="adj" fmla="val 4584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2038DD7-842E-3A6A-2466-1B6382C4AB61}"/>
              </a:ext>
            </a:extLst>
          </p:cNvPr>
          <p:cNvSpPr txBox="1"/>
          <p:nvPr/>
        </p:nvSpPr>
        <p:spPr>
          <a:xfrm>
            <a:off x="553873" y="2480013"/>
            <a:ext cx="2753677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</a:t>
            </a:r>
            <a:r>
              <a:rPr kumimoji="0" lang="en-GB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AVERAGE PGSI IMPROVEMENT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AFTER RESIDENTIAL TREATMENT 2022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C6B7449-71CA-9267-F4C5-89BD3719CD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2669179"/>
              </p:ext>
            </p:extLst>
          </p:nvPr>
        </p:nvGraphicFramePr>
        <p:xfrm>
          <a:off x="7891477" y="1198800"/>
          <a:ext cx="3954856" cy="462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13669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outdoor, person, sign&#10;&#10;Description automatically generated">
            <a:extLst>
              <a:ext uri="{FF2B5EF4-FFF2-40B4-BE49-F238E27FC236}">
                <a16:creationId xmlns:a16="http://schemas.microsoft.com/office/drawing/2014/main" id="{C5D08F6D-8650-4185-A96A-CD251D17C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B53ABD-2F17-EAFD-9F93-3BBE4889C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025" y="764873"/>
            <a:ext cx="4121604" cy="1274464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20EEFE71-6913-C506-61B1-F1AA9A635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905F4587-E0ED-EBDF-C8B8-DB8EF3694C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40443204-2163-97F8-7FC4-B8A4D19C3D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B64651CA-80B1-AE71-E9B4-9A94C5C41B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F041F163-C242-8031-E1BF-30E56E266A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5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82"/>
    </mc:Choice>
    <mc:Fallback xmlns="">
      <p:transition spd="slow" advTm="10482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624D4A4-513B-4868-B678-D73BE310288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57" b="21557"/>
          <a:stretch/>
        </p:blipFill>
        <p:spPr>
          <a:solidFill>
            <a:schemeClr val="bg2">
              <a:lumMod val="90000"/>
            </a:schemeClr>
          </a:solidFill>
        </p:spPr>
      </p:pic>
      <p:sp>
        <p:nvSpPr>
          <p:cNvPr id="9" name="Arrow: Pentagon 8">
            <a:extLst>
              <a:ext uri="{FF2B5EF4-FFF2-40B4-BE49-F238E27FC236}">
                <a16:creationId xmlns:a16="http://schemas.microsoft.com/office/drawing/2014/main" id="{A9E9AFBB-E4B2-1FB4-BA5F-6A2DE5EDE517}"/>
              </a:ext>
            </a:extLst>
          </p:cNvPr>
          <p:cNvSpPr/>
          <p:nvPr/>
        </p:nvSpPr>
        <p:spPr>
          <a:xfrm rot="5400000">
            <a:off x="373568" y="1830545"/>
            <a:ext cx="3447873" cy="2857159"/>
          </a:xfrm>
          <a:prstGeom prst="homePlate">
            <a:avLst>
              <a:gd name="adj" fmla="val 28885"/>
            </a:avLst>
          </a:prstGeom>
          <a:solidFill>
            <a:srgbClr val="0A2240"/>
          </a:solidFill>
          <a:ln w="57150">
            <a:solidFill>
              <a:srgbClr val="0A22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391526-93A8-5E9A-9141-879E3A6D9C8F}"/>
              </a:ext>
            </a:extLst>
          </p:cNvPr>
          <p:cNvSpPr txBox="1"/>
          <p:nvPr/>
        </p:nvSpPr>
        <p:spPr>
          <a:xfrm>
            <a:off x="671118" y="1579455"/>
            <a:ext cx="2854967" cy="197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4000" b="1" dirty="0">
                <a:solidFill>
                  <a:schemeClr val="bg1"/>
                </a:solidFill>
                <a:latin typeface="+mj-lt"/>
              </a:rPr>
              <a:t>R</a:t>
            </a:r>
            <a:r>
              <a:rPr lang="en-GB" sz="4000" b="1" dirty="0">
                <a:solidFill>
                  <a:schemeClr val="bg1"/>
                </a:solidFill>
                <a:latin typeface="+mj-lt"/>
              </a:rPr>
              <a:t>ISE.</a:t>
            </a:r>
          </a:p>
          <a:p>
            <a:pPr>
              <a:lnSpc>
                <a:spcPts val="5000"/>
              </a:lnSpc>
            </a:pPr>
            <a:r>
              <a:rPr lang="en-GB" sz="4000" b="1" dirty="0">
                <a:solidFill>
                  <a:schemeClr val="bg1"/>
                </a:solidFill>
                <a:latin typeface="+mj-lt"/>
              </a:rPr>
              <a:t>SHINE.</a:t>
            </a:r>
          </a:p>
          <a:p>
            <a:pPr>
              <a:lnSpc>
                <a:spcPts val="5000"/>
              </a:lnSpc>
            </a:pPr>
            <a:r>
              <a:rPr lang="en-GB" sz="4000" b="1" dirty="0">
                <a:solidFill>
                  <a:schemeClr val="bg1"/>
                </a:solidFill>
                <a:latin typeface="+mj-lt"/>
              </a:rPr>
              <a:t>RECOVER.</a:t>
            </a:r>
          </a:p>
        </p:txBody>
      </p:sp>
    </p:spTree>
    <p:extLst>
      <p:ext uri="{BB962C8B-B14F-4D97-AF65-F5344CB8AC3E}">
        <p14:creationId xmlns:p14="http://schemas.microsoft.com/office/powerpoint/2010/main" val="185594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76"/>
    </mc:Choice>
    <mc:Fallback xmlns="">
      <p:transition spd="slow" advTm="11876"/>
    </mc:Fallback>
  </mc:AlternateContent>
</p:sld>
</file>

<file path=ppt/theme/theme1.xml><?xml version="1.0" encoding="utf-8"?>
<a:theme xmlns:a="http://schemas.openxmlformats.org/drawingml/2006/main" name="Office Theme">
  <a:themeElements>
    <a:clrScheme name="Gordon Moody Theme Colours">
      <a:dk1>
        <a:sysClr val="windowText" lastClr="000000"/>
      </a:dk1>
      <a:lt1>
        <a:sysClr val="window" lastClr="FFFFFF"/>
      </a:lt1>
      <a:dk2>
        <a:srgbClr val="0A2240"/>
      </a:dk2>
      <a:lt2>
        <a:srgbClr val="E7E6E6"/>
      </a:lt2>
      <a:accent1>
        <a:srgbClr val="FF5F00"/>
      </a:accent1>
      <a:accent2>
        <a:srgbClr val="0A2240"/>
      </a:accent2>
      <a:accent3>
        <a:srgbClr val="005AA6"/>
      </a:accent3>
      <a:accent4>
        <a:srgbClr val="410099"/>
      </a:accent4>
      <a:accent5>
        <a:srgbClr val="FDBBCB"/>
      </a:accent5>
      <a:accent6>
        <a:srgbClr val="00CE7C"/>
      </a:accent6>
      <a:hlink>
        <a:srgbClr val="000000"/>
      </a:hlink>
      <a:folHlink>
        <a:srgbClr val="FF5F00"/>
      </a:folHlink>
    </a:clrScheme>
    <a:fontScheme name="Gordon Moody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CE Presentation 2023" id="{DB40805E-8862-4FA1-82F0-46A1938E833B}" vid="{E46D3DA4-30BA-4B25-8787-2461EFC36C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F427277731AE4BB8661865B5543487" ma:contentTypeVersion="12" ma:contentTypeDescription="Create a new document." ma:contentTypeScope="" ma:versionID="2aaf7af6849bbf8edc50fabcc4b680ff">
  <xsd:schema xmlns:xsd="http://www.w3.org/2001/XMLSchema" xmlns:xs="http://www.w3.org/2001/XMLSchema" xmlns:p="http://schemas.microsoft.com/office/2006/metadata/properties" xmlns:ns2="a8f91c95-5c2c-4d49-8c2a-ea2a12095c7c" xmlns:ns3="35e37277-fa12-4bc6-906f-48aa50aa05b2" targetNamespace="http://schemas.microsoft.com/office/2006/metadata/properties" ma:root="true" ma:fieldsID="98fe0772cc887f88a62a86dcd2355f27" ns2:_="" ns3:_="">
    <xsd:import namespace="a8f91c95-5c2c-4d49-8c2a-ea2a12095c7c"/>
    <xsd:import namespace="35e37277-fa12-4bc6-906f-48aa50aa05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f91c95-5c2c-4d49-8c2a-ea2a12095c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71cf98d-73ca-4845-a483-165580ee15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37277-fa12-4bc6-906f-48aa50aa05b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53b7e34-3c22-408c-9e0e-11d1e1411e01}" ma:internalName="TaxCatchAll" ma:showField="CatchAllData" ma:web="35e37277-fa12-4bc6-906f-48aa50aa05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f91c95-5c2c-4d49-8c2a-ea2a12095c7c">
      <Terms xmlns="http://schemas.microsoft.com/office/infopath/2007/PartnerControls"/>
    </lcf76f155ced4ddcb4097134ff3c332f>
    <TaxCatchAll xmlns="35e37277-fa12-4bc6-906f-48aa50aa05b2" xsi:nil="true"/>
    <MediaLengthInSeconds xmlns="a8f91c95-5c2c-4d49-8c2a-ea2a12095c7c" xsi:nil="true"/>
  </documentManagement>
</p:properties>
</file>

<file path=customXml/itemProps1.xml><?xml version="1.0" encoding="utf-8"?>
<ds:datastoreItem xmlns:ds="http://schemas.openxmlformats.org/officeDocument/2006/customXml" ds:itemID="{BC713289-8400-4915-B91E-A2B8991599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f91c95-5c2c-4d49-8c2a-ea2a12095c7c"/>
    <ds:schemaRef ds:uri="35e37277-fa12-4bc6-906f-48aa50aa05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D99061-28A3-4F66-B0A7-489301E4DC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65F6D9-828C-4099-89F7-E8B776C9E3E0}">
  <ds:schemaRefs>
    <ds:schemaRef ds:uri="http://schemas.microsoft.com/office/2006/documentManagement/types"/>
    <ds:schemaRef ds:uri="35e37277-fa12-4bc6-906f-48aa50aa05b2"/>
    <ds:schemaRef ds:uri="http://purl.org/dc/elements/1.1/"/>
    <ds:schemaRef ds:uri="http://www.w3.org/XML/1998/namespace"/>
    <ds:schemaRef ds:uri="http://purl.org/dc/dcmitype/"/>
    <ds:schemaRef ds:uri="http://purl.org/dc/terms/"/>
    <ds:schemaRef ds:uri="http://schemas.openxmlformats.org/package/2006/metadata/core-properties"/>
    <ds:schemaRef ds:uri="a8f91c95-5c2c-4d49-8c2a-ea2a12095c7c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ICE Presentation 2023</Template>
  <TotalTime>0</TotalTime>
  <Words>596</Words>
  <Application>Microsoft Office PowerPoint</Application>
  <PresentationFormat>Widescreen</PresentationFormat>
  <Paragraphs>73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Symbol</vt:lpstr>
      <vt:lpstr>Office Theme</vt:lpstr>
      <vt:lpstr>LET’S TACKLE GAMBLING ADDICTION TOGETHER</vt:lpstr>
      <vt:lpstr>One Man’s Vision</vt:lpstr>
      <vt:lpstr>Our Vision</vt:lpstr>
      <vt:lpstr>Our Purpose</vt:lpstr>
      <vt:lpstr>Our Mission</vt:lpstr>
      <vt:lpstr>About Gordon Moody</vt:lpstr>
      <vt:lpstr>PowerPoint Presentation</vt:lpstr>
      <vt:lpstr>Our services</vt:lpstr>
      <vt:lpstr>PowerPoint Presentation</vt:lpstr>
      <vt:lpstr>Unique women’s residential treatment</vt:lpstr>
      <vt:lpstr>WE HELP PEOPLE RECLAIM AND REBUILD THEIR LIVES FREE FROM GAMBLING ADDICTION</vt:lpstr>
      <vt:lpstr>PowerPoint Presentation</vt:lpstr>
      <vt:lpstr>Client complexity</vt:lpstr>
      <vt:lpstr>Greater accessibility</vt:lpstr>
      <vt:lpstr>Quality service delivery</vt:lpstr>
      <vt:lpstr>Quality service delivery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TACKLE GAMBLING ADDICTION TOGETHER</dc:title>
  <dc:creator>Alyson Hughes</dc:creator>
  <cp:lastModifiedBy>Alyson Hughes</cp:lastModifiedBy>
  <cp:revision>7</cp:revision>
  <dcterms:created xsi:type="dcterms:W3CDTF">2023-02-03T10:06:19Z</dcterms:created>
  <dcterms:modified xsi:type="dcterms:W3CDTF">2023-07-18T12:12:22Z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0x010100EFF427277731AE4BB8661865B5543487</vt:lpwstr>
  </property>
  <property fmtid="{D5CDD505-2E9C-101B-9397-08002B2CF9AE}" pid="3" name="Order">
    <vt:r8>223600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MediaServiceImageTags">
    <vt:lpwstr/>
  </property>
</Properties>
</file>