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C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EF1253-6CA3-4D9C-84FE-BF94049F4979}" v="1" dt="2024-01-15T16:39:23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2" autoAdjust="0"/>
    <p:restoredTop sz="94660"/>
  </p:normalViewPr>
  <p:slideViewPr>
    <p:cSldViewPr snapToGrid="0">
      <p:cViewPr varScale="1">
        <p:scale>
          <a:sx n="83" d="100"/>
          <a:sy n="83" d="100"/>
        </p:scale>
        <p:origin x="59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59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picture containing text, outdoor, sign">
            <a:extLst>
              <a:ext uri="{FF2B5EF4-FFF2-40B4-BE49-F238E27FC236}">
                <a16:creationId xmlns:a16="http://schemas.microsoft.com/office/drawing/2014/main" id="{C9309620-6C5E-312B-7662-F1EFB04D6A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" y="62293"/>
            <a:ext cx="3239530" cy="10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48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picture containing text, outdoor, sign">
            <a:extLst>
              <a:ext uri="{FF2B5EF4-FFF2-40B4-BE49-F238E27FC236}">
                <a16:creationId xmlns:a16="http://schemas.microsoft.com/office/drawing/2014/main" id="{900CB2DB-D3B5-23E9-CABE-878F8AD069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865" y="277445"/>
            <a:ext cx="6423888" cy="204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90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53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330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33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27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261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257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891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0309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617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9427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835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91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336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5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7" name="Picture 6" descr="A picture containing text, outdoor, sign">
            <a:extLst>
              <a:ext uri="{FF2B5EF4-FFF2-40B4-BE49-F238E27FC236}">
                <a16:creationId xmlns:a16="http://schemas.microsoft.com/office/drawing/2014/main" id="{AF7E68C8-5ACE-3C16-B29F-139125AB36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079" y="1743475"/>
            <a:ext cx="8180139" cy="260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7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75707-1B2D-42B8-A428-007B71DF75FA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35D5C41-87ED-4D04-B66F-BCFBBD16EC4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picture containing text, outdoor, sign">
            <a:extLst>
              <a:ext uri="{FF2B5EF4-FFF2-40B4-BE49-F238E27FC236}">
                <a16:creationId xmlns:a16="http://schemas.microsoft.com/office/drawing/2014/main" id="{307A39BD-3E41-6F47-C3D8-40CE33DF77FC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" y="62293"/>
            <a:ext cx="3239530" cy="10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5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3000">
              <a:schemeClr val="accent1">
                <a:lumMod val="45000"/>
                <a:lumOff val="55000"/>
              </a:schemeClr>
            </a:gs>
            <a:gs pos="59000">
              <a:schemeClr val="bg1"/>
            </a:gs>
            <a:gs pos="54000">
              <a:schemeClr val="accent2">
                <a:lumMod val="20000"/>
                <a:lumOff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0F949-FBA2-09BC-61A2-E11CE10A8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019" y="373626"/>
            <a:ext cx="8862066" cy="1317522"/>
          </a:xfrm>
        </p:spPr>
        <p:txBody>
          <a:bodyPr>
            <a:normAutofit/>
          </a:bodyPr>
          <a:lstStyle/>
          <a:p>
            <a:pPr algn="ctr"/>
            <a:r>
              <a:rPr lang="en-GB" sz="18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GBG’s Goal:</a:t>
            </a:r>
            <a:r>
              <a:rPr lang="en-GB" sz="1800" b="1" i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To be the respected voice for the cross-sector land-based gambling industry, </a:t>
            </a:r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with social responsibility at the heart of everything that we do</a:t>
            </a:r>
            <a:br>
              <a:rPr lang="en-GB" sz="1800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b="1" dirty="0">
                <a:solidFill>
                  <a:srgbClr val="5FCBEF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r>
              <a:rPr lang="en-GB" sz="1300" i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Playing a leading role in raising awareness and the reputation </a:t>
            </a:r>
            <a:r>
              <a:rPr lang="en-GB" sz="1300" i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land-based gambling sub-sectors whilst also supporting and protecting the high street from further decline</a:t>
            </a:r>
            <a:br>
              <a:rPr lang="en-GB" sz="13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75D40-748C-141D-C1AE-FC584BA04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7019" y="2113935"/>
            <a:ext cx="2772000" cy="459655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400" b="1" i="1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1. To lead on raising Corporate Social Responsibility across the land-based sector and demonstrate how gambling premises can contribute to the wellbeing of communities and society</a:t>
            </a:r>
            <a:endParaRPr lang="en-GB" sz="1400" b="1" dirty="0">
              <a:solidFill>
                <a:schemeClr val="accent1">
                  <a:lumMod val="50000"/>
                </a:schemeClr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 </a:t>
            </a: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partners on a range of customer interaction solutions to ensure that customers are protected when gambling, including training and recording systems</a:t>
            </a:r>
          </a:p>
          <a:p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Partnership working on broader corporate social responsibility </a:t>
            </a: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initiatives that protect the local communities</a:t>
            </a:r>
            <a:r>
              <a:rPr lang="en-GB" sz="12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such as safeguarding and vulnerability policies, Ask for Angela and safe havens 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D4C1D6-2189-FF71-D52C-AAB2059F9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7831" y="2113935"/>
            <a:ext cx="2772000" cy="4596557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500" b="1" i="1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2. To lead on holding government to account in developing robust evidence-based gambling regulation</a:t>
            </a:r>
          </a:p>
          <a:p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help improve the overall industry reputation and public perception for everyone, GBG is working to securing a more relevant and evidence based Gambling Act and supporting regulations</a:t>
            </a:r>
          </a:p>
          <a:p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Continue to “fact check” publicly funded research reports, challenging “false facts” or disinformation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Seek</a:t>
            </a: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formal retractions where the information quoted is shown to be incorrect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Ensure the principles of the Regulators’ Code and Growth Duty are upheld</a:t>
            </a:r>
            <a:endParaRPr lang="en-GB" sz="13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A7890C-3EC7-78C1-FBD3-C529B5052F1B}"/>
              </a:ext>
            </a:extLst>
          </p:cNvPr>
          <p:cNvSpPr txBox="1">
            <a:spLocks/>
          </p:cNvSpPr>
          <p:nvPr/>
        </p:nvSpPr>
        <p:spPr>
          <a:xfrm>
            <a:off x="5978979" y="2113935"/>
            <a:ext cx="2897166" cy="45965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500" b="1" i="1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3. To be the industry point of contact for local regulators</a:t>
            </a:r>
            <a:endParaRPr lang="en-GB" sz="1500" b="1" dirty="0">
              <a:solidFill>
                <a:schemeClr val="accent1">
                  <a:lumMod val="50000"/>
                </a:schemeClr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Continue to consolidate the </a:t>
            </a: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GBG’s strong partnership with the Institute of Licensing (IOL) and relationships between industry and local regulatory and licensing services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by</a:t>
            </a: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Presenting at IOL national conferences and regional licensing groups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Regular awareness raising articles in IOL publications and planning journals of the role gambling premises play on high street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Offering familiarisation/training sessions to high street premises for councils and police 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99A9EF8-8DD5-DB3B-2559-96C68249E13C}"/>
              </a:ext>
            </a:extLst>
          </p:cNvPr>
          <p:cNvSpPr txBox="1">
            <a:spLocks/>
          </p:cNvSpPr>
          <p:nvPr/>
        </p:nvSpPr>
        <p:spPr>
          <a:xfrm>
            <a:off x="8947107" y="2113933"/>
            <a:ext cx="2772000" cy="4596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500" b="1" i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4. To </a:t>
            </a:r>
            <a:r>
              <a:rPr lang="en-GB" sz="1500" b="1" i="1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be the innovative lead on technology to meet industry’s challenges</a:t>
            </a:r>
            <a:endParaRPr lang="en-GB" sz="1500" dirty="0">
              <a:solidFill>
                <a:schemeClr val="accent1">
                  <a:lumMod val="50000"/>
                </a:schemeClr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GBG has already developed the TITO protocol and the 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Industry Standard for the use of contactless transactions with change machines</a:t>
            </a:r>
          </a:p>
          <a:p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Technology will increasingly provide the solutions to most of the gambling industry’s current and future challenges so GBG will: 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Lead on customer interaction solutions and cashless payments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Identify and</a:t>
            </a:r>
            <a:r>
              <a:rPr lang="en-GB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innovate more solutions, thinking ahead of the ‘today’ and foreseeing future needs to ensure that the industry is on the front foot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B5B6D8-52CC-F1CF-1B29-200D9E752F20}"/>
              </a:ext>
            </a:extLst>
          </p:cNvPr>
          <p:cNvSpPr txBox="1"/>
          <p:nvPr/>
        </p:nvSpPr>
        <p:spPr>
          <a:xfrm>
            <a:off x="508919" y="1691148"/>
            <a:ext cx="3398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GBG’s Strategic Aims 2024:</a:t>
            </a:r>
          </a:p>
        </p:txBody>
      </p:sp>
      <p:pic>
        <p:nvPicPr>
          <p:cNvPr id="9" name="Picture 8" descr="Gambling Business Group Logo">
            <a:extLst>
              <a:ext uri="{FF2B5EF4-FFF2-40B4-BE49-F238E27FC236}">
                <a16:creationId xmlns:a16="http://schemas.microsoft.com/office/drawing/2014/main" id="{8055241A-AA81-B03D-2151-018505B3C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9" y="78740"/>
            <a:ext cx="2545080" cy="807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50975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275</TotalTime>
  <Words>392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Courier New</vt:lpstr>
      <vt:lpstr>Times New Roman</vt:lpstr>
      <vt:lpstr>Trebuchet MS</vt:lpstr>
      <vt:lpstr>Wingdings</vt:lpstr>
      <vt:lpstr>Wingdings 3</vt:lpstr>
      <vt:lpstr>Facet</vt:lpstr>
      <vt:lpstr>GBG’s Goal: To be the respected voice for the cross-sector land-based gambling industry, with social responsibility at the heart of everything that we do  Playing a leading role in raising awareness and the reputation of land-based gambling sub-sectors whilst also supporting and protecting the high street from further decline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Rav Rana</dc:creator>
  <cp:lastModifiedBy>Charlotte</cp:lastModifiedBy>
  <cp:revision>5</cp:revision>
  <dcterms:created xsi:type="dcterms:W3CDTF">2023-01-24T14:42:41Z</dcterms:created>
  <dcterms:modified xsi:type="dcterms:W3CDTF">2024-02-27T10:04:49Z</dcterms:modified>
</cp:coreProperties>
</file>